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8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16" r:id="rId6"/>
    <p:sldMasterId id="2147483740" r:id="rId7"/>
    <p:sldMasterId id="2147483761" r:id="rId8"/>
    <p:sldMasterId id="2147483778" r:id="rId9"/>
  </p:sldMasterIdLst>
  <p:notesMasterIdLst>
    <p:notesMasterId r:id="rId25"/>
  </p:notesMasterIdLst>
  <p:sldIdLst>
    <p:sldId id="260" r:id="rId10"/>
    <p:sldId id="315" r:id="rId11"/>
    <p:sldId id="285" r:id="rId12"/>
    <p:sldId id="286" r:id="rId13"/>
    <p:sldId id="287" r:id="rId14"/>
    <p:sldId id="279" r:id="rId15"/>
    <p:sldId id="280" r:id="rId16"/>
    <p:sldId id="288" r:id="rId17"/>
    <p:sldId id="289" r:id="rId18"/>
    <p:sldId id="290" r:id="rId19"/>
    <p:sldId id="291" r:id="rId20"/>
    <p:sldId id="316" r:id="rId21"/>
    <p:sldId id="292" r:id="rId22"/>
    <p:sldId id="293" r:id="rId23"/>
    <p:sldId id="301" r:id="rId24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FD69757-F153-4192-B62E-9293614E9DED}">
          <p14:sldIdLst>
            <p14:sldId id="260"/>
            <p14:sldId id="315"/>
            <p14:sldId id="285"/>
            <p14:sldId id="286"/>
            <p14:sldId id="287"/>
            <p14:sldId id="279"/>
            <p14:sldId id="280"/>
            <p14:sldId id="288"/>
            <p14:sldId id="289"/>
            <p14:sldId id="290"/>
            <p14:sldId id="291"/>
            <p14:sldId id="316"/>
            <p14:sldId id="292"/>
            <p14:sldId id="293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현도" initials="이" lastIdx="1" clrIdx="0">
    <p:extLst>
      <p:ext uri="{19B8F6BF-5375-455C-9EA6-DF929625EA0E}">
        <p15:presenceInfo xmlns:p15="http://schemas.microsoft.com/office/powerpoint/2012/main" userId="이현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0FF"/>
    <a:srgbClr val="FFFFFF"/>
    <a:srgbClr val="404040"/>
    <a:srgbClr val="818181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8" autoAdjust="0"/>
    <p:restoredTop sz="93585" autoAdjust="0"/>
  </p:normalViewPr>
  <p:slideViewPr>
    <p:cSldViewPr snapToGrid="0">
      <p:cViewPr varScale="1">
        <p:scale>
          <a:sx n="104" d="100"/>
          <a:sy n="104" d="100"/>
        </p:scale>
        <p:origin x="57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CE1D4-EB86-46C6-95E7-2ABAA54CEF81}" type="datetimeFigureOut">
              <a:rPr lang="ko-KR" altLang="en-US" smtClean="0"/>
              <a:pPr/>
              <a:t>2022-06-05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2A216-7BA4-4A4F-8DAE-BEBF96D55E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599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57A5C-B0A2-4AA8-8D80-50F9735D04B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53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72396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850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226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87514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7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995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753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35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165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822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41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16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856651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0107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025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75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2352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173780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6124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38914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6932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6303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7520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6415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62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4656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89370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6860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4473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380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5163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72538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661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38914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795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2010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4175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42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9473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3775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89370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824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211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51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0725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406E8E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8925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0" y="274638"/>
            <a:ext cx="12192000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8" name="바닥글 개체 틀 4"/>
          <p:cNvSpPr txBox="1">
            <a:spLocks/>
          </p:cNvSpPr>
          <p:nvPr/>
        </p:nvSpPr>
        <p:spPr>
          <a:xfrm>
            <a:off x="623392" y="6313762"/>
            <a:ext cx="2784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b="1" kern="120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000" dirty="0">
              <a:solidFill>
                <a:srgbClr val="1F497D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624418" y="1052514"/>
            <a:ext cx="10957983" cy="5113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7301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4372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77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3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0799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27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6807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4166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551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92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5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3720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0022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567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3079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그림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" y="0"/>
            <a:ext cx="1218988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0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7" y="44451"/>
            <a:ext cx="982133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14542" r="65129" b="78789"/>
          <a:stretch>
            <a:fillRect/>
          </a:stretch>
        </p:blipFill>
        <p:spPr bwMode="auto">
          <a:xfrm>
            <a:off x="10608733" y="-26988"/>
            <a:ext cx="16002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2284" y="1268414"/>
            <a:ext cx="10363200" cy="777875"/>
          </a:xfrm>
          <a:effectLst>
            <a:outerShdw dist="35921" dir="2700000" algn="ctr" rotWithShape="0">
              <a:srgbClr val="DDDDDD"/>
            </a:outerShdw>
          </a:effectLst>
        </p:spPr>
        <p:txBody>
          <a:bodyPr/>
          <a:lstStyle>
            <a:lvl1pPr algn="ctr">
              <a:lnSpc>
                <a:spcPct val="90000"/>
              </a:lnSpc>
              <a:defRPr sz="5000">
                <a:solidFill>
                  <a:srgbClr val="274C6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71133" y="2492376"/>
            <a:ext cx="8534400" cy="555625"/>
          </a:xfrm>
          <a:ln w="28575" algn="ctr"/>
          <a:effectLst>
            <a:outerShdw dist="17961" dir="2700000" algn="ctr" rotWithShape="0">
              <a:schemeClr val="bg1"/>
            </a:outerShdw>
          </a:effectLst>
        </p:spPr>
        <p:txBody>
          <a:bodyPr tIns="118800" bIns="118800" anchorCtr="1">
            <a:spAutoFit/>
          </a:bodyPr>
          <a:lstStyle>
            <a:lvl1pPr marL="0" indent="0" algn="ctr">
              <a:lnSpc>
                <a:spcPct val="130000"/>
              </a:lnSpc>
              <a:spcBef>
                <a:spcPct val="50000"/>
              </a:spcBef>
              <a:buFontTx/>
              <a:buNone/>
              <a:defRPr sz="16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000000"/>
                </a:solidFill>
                <a:ea typeface="Arial"/>
              </a:defRPr>
            </a:lvl1pPr>
          </a:lstStyle>
          <a:p>
            <a:pPr defTabSz="457200" latinLnBrk="0"/>
            <a:r>
              <a:rPr lang="fr-FR"/>
              <a:t>© 2011, SNU CSE Biointelligence Lab., http://bi.snu.ac.kr</a:t>
            </a:r>
            <a:endParaRPr lang="en-US" dirty="0"/>
          </a:p>
        </p:txBody>
      </p:sp>
      <p:pic>
        <p:nvPicPr>
          <p:cNvPr id="9" name="그림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27" t="19347" r="-12105" b="32160"/>
          <a:stretch/>
        </p:blipFill>
        <p:spPr>
          <a:xfrm>
            <a:off x="23084" y="5244"/>
            <a:ext cx="1295361" cy="45155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555038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7933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039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722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116418" y="44451"/>
            <a:ext cx="11465983" cy="60817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9853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1752600"/>
            <a:ext cx="508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752600"/>
            <a:ext cx="508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912284" y="616585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00813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ko-KR">
                <a:solidFill>
                  <a:srgbClr val="000000"/>
                </a:solidFill>
              </a:rPr>
              <a:t>© 2011, SNU CSE Biointelligence Lab., http://bi.snu.ac.kr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1722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26CA9-51FC-564E-93E5-96C3E7D43327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0600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912284" y="616585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00813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ko-KR">
                <a:solidFill>
                  <a:srgbClr val="000000"/>
                </a:solidFill>
              </a:rPr>
              <a:t>© 2011, SNU CSE Biointelligence Lab., http://bi.snu.ac.kr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1722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D6950A-7895-BA48-B229-0C34631DDC2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4612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266825"/>
            <a:ext cx="10363200" cy="1809750"/>
          </a:xfrm>
          <a:prstGeom prst="roundRect">
            <a:avLst/>
          </a:prstGeom>
          <a:solidFill>
            <a:schemeClr val="tx2">
              <a:lumMod val="50000"/>
              <a:alpha val="82000"/>
            </a:schemeClr>
          </a:solidFill>
        </p:spPr>
        <p:txBody>
          <a:bodyPr anchor="ctr"/>
          <a:lstStyle>
            <a:lvl1pPr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4318000"/>
            <a:ext cx="8534400" cy="13208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012103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83008" y="2750589"/>
            <a:ext cx="7580289" cy="6582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>
                <a:lumMod val="50000"/>
              </a:schemeClr>
            </a:solidFill>
            <a:prstDash val="sysDash"/>
          </a:ln>
          <a:effectLst/>
          <a:scene3d>
            <a:camera prst="orthographicFront"/>
            <a:lightRig rig="threePt" dir="t"/>
          </a:scene3d>
          <a:sp3d prstMaterial="matte"/>
        </p:spPr>
        <p:txBody>
          <a:bodyPr lIns="252000" rIns="180000" anchor="ctr">
            <a:normAutofit/>
          </a:bodyPr>
          <a:lstStyle>
            <a:lvl1pPr algn="l">
              <a:defRPr lang="ko-KR" altLang="en-US" sz="2400" b="1" kern="1200" dirty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lvl="0" algn="l">
              <a:lnSpc>
                <a:spcPct val="120000"/>
              </a:lnSpc>
            </a:pP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753456" y="2739430"/>
            <a:ext cx="1172632" cy="669361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lIns="180000" rIns="180000" anchor="ctr"/>
          <a:lstStyle>
            <a:lvl1pPr marL="0" indent="0" algn="ctr">
              <a:buNone/>
              <a:defRPr lang="ko-KR" altLang="en-US" sz="2800" b="1" kern="120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08398020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맑은 고딕" pitchFamily="50" charset="-127"/>
              <a:buChar char="•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2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953821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 (1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81355" y="2121432"/>
            <a:ext cx="11626524" cy="4414666"/>
          </a:xfrm>
          <a:prstGeom prst="roundRect">
            <a:avLst>
              <a:gd name="adj" fmla="val 3099"/>
            </a:avLst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/>
          <a:p>
            <a:pPr marL="180975" indent="-180975" fontAlgn="base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kumimoji="1" lang="ko-KR" altLang="en-US" sz="1200" b="1" dirty="0" err="1">
              <a:solidFill>
                <a:srgbClr val="1F497D">
                  <a:lumMod val="5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53516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 (2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6187755" y="2326201"/>
            <a:ext cx="5720123" cy="4212000"/>
          </a:xfrm>
          <a:prstGeom prst="roundRect">
            <a:avLst>
              <a:gd name="adj" fmla="val 3944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952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6373575" y="2074151"/>
            <a:ext cx="5347939" cy="410400"/>
          </a:xfrm>
          <a:prstGeom prst="roundRect">
            <a:avLst>
              <a:gd name="adj" fmla="val 23630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4"/>
          </p:nvPr>
        </p:nvSpPr>
        <p:spPr>
          <a:xfrm>
            <a:off x="281354" y="2324098"/>
            <a:ext cx="5720861" cy="4212000"/>
          </a:xfrm>
          <a:prstGeom prst="roundRect">
            <a:avLst>
              <a:gd name="adj" fmla="val 3716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85725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476" y="2074153"/>
            <a:ext cx="5392616" cy="409575"/>
          </a:xfrm>
          <a:prstGeom prst="roundRect">
            <a:avLst>
              <a:gd name="adj" fmla="val 23644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ctr"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5553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8514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 (3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4212925" y="2314575"/>
            <a:ext cx="3766153" cy="4212000"/>
          </a:xfrm>
          <a:prstGeom prst="roundRect">
            <a:avLst>
              <a:gd name="adj" fmla="val 3944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95250"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4388405" y="2074151"/>
            <a:ext cx="3411692" cy="410400"/>
          </a:xfrm>
          <a:prstGeom prst="roundRect">
            <a:avLst>
              <a:gd name="adj" fmla="val 25951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4"/>
          </p:nvPr>
        </p:nvSpPr>
        <p:spPr>
          <a:xfrm>
            <a:off x="281356" y="2312466"/>
            <a:ext cx="3766153" cy="4212000"/>
          </a:xfrm>
          <a:prstGeom prst="roundRect">
            <a:avLst>
              <a:gd name="adj" fmla="val 3716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85725"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477" y="2074153"/>
            <a:ext cx="3411416" cy="409575"/>
          </a:xfrm>
          <a:prstGeom prst="roundRect">
            <a:avLst>
              <a:gd name="adj" fmla="val 28295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ctr"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6"/>
          </p:nvPr>
        </p:nvSpPr>
        <p:spPr>
          <a:xfrm>
            <a:off x="8155470" y="2312466"/>
            <a:ext cx="3763969" cy="4212000"/>
          </a:xfrm>
          <a:prstGeom prst="roundRect">
            <a:avLst>
              <a:gd name="adj" fmla="val 4209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/>
            </a:lvl1pPr>
            <a:lvl2pPr marL="266700" indent="-85725">
              <a:spcBef>
                <a:spcPts val="300"/>
              </a:spcBef>
              <a:buFont typeface="Arial" panose="020B0604020202020204" pitchFamily="34" charset="0"/>
              <a:buChar char="-"/>
              <a:tabLst/>
              <a:defRPr sz="1000"/>
            </a:lvl2pPr>
            <a:lvl3pPr marL="541338" indent="-180975"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 hasCustomPrompt="1"/>
          </p:nvPr>
        </p:nvSpPr>
        <p:spPr>
          <a:xfrm>
            <a:off x="8331609" y="2074152"/>
            <a:ext cx="3411692" cy="409575"/>
          </a:xfrm>
          <a:prstGeom prst="roundRect">
            <a:avLst>
              <a:gd name="adj" fmla="val 28295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소주제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518927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45321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672787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185" y="96846"/>
            <a:ext cx="11539416" cy="49053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flipV="1">
            <a:off x="0" y="1"/>
            <a:ext cx="12192000" cy="620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438636" y="6574258"/>
            <a:ext cx="1727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8497848-2C08-4F0B-94E8-BA68C2479B37}" type="slidenum">
              <a:rPr kumimoji="1" lang="en-US" altLang="ko-KR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kumimoji="1" lang="en-US" altLang="ko-KR" sz="1200" dirty="0">
                <a:solidFill>
                  <a:prstClr val="black"/>
                </a:solidFill>
              </a:rPr>
              <a:t>/713</a:t>
            </a:r>
            <a:endParaRPr kumimoji="1"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0563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335363" y="799642"/>
            <a:ext cx="11617291" cy="1189496"/>
          </a:xfrm>
          <a:prstGeom prst="rect">
            <a:avLst/>
          </a:prstGeom>
        </p:spPr>
        <p:txBody>
          <a:bodyPr tIns="0">
            <a:noAutofit/>
          </a:bodyPr>
          <a:lstStyle>
            <a:lvl1pPr marL="266700" marR="0" indent="-266700" algn="l" defTabSz="914400" rtl="0" eaLnBrk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>
                <a:srgbClr val="002060"/>
              </a:buClr>
              <a:buSzPct val="100000"/>
              <a:buFont typeface="Wingdings" pitchFamily="2" charset="2"/>
              <a:buBlip>
                <a:blip r:embed="rId2"/>
              </a:buBlip>
              <a:tabLst>
                <a:tab pos="361950" algn="l"/>
              </a:tabLst>
              <a:defRPr sz="2000" b="1">
                <a:latin typeface="맑은 고딕" pitchFamily="50" charset="-127"/>
                <a:ea typeface="맑은 고딕" pitchFamily="50" charset="-127"/>
              </a:defRPr>
            </a:lvl1pPr>
            <a:lvl2pPr marL="444500" indent="-17780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맑은 고딕" pitchFamily="50" charset="-127"/>
              <a:buChar char="-"/>
              <a:defRPr sz="1600">
                <a:latin typeface="맑은 고딕" pitchFamily="50" charset="-127"/>
                <a:ea typeface="맑은 고딕" pitchFamily="50" charset="-127"/>
              </a:defRPr>
            </a:lvl2pPr>
            <a:lvl3pPr marL="622300" indent="-17780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714375" indent="-15240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맑은 고딕" pitchFamily="50" charset="-127"/>
              <a:buChar char="-"/>
              <a:defRPr sz="1400">
                <a:latin typeface="맑은 고딕" pitchFamily="50" charset="-127"/>
                <a:ea typeface="맑은 고딕" pitchFamily="50" charset="-127"/>
              </a:defRPr>
            </a:lvl4pPr>
            <a:lvl5pPr marL="898525" indent="-144463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 sz="12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marL="266700" indent="-266700" eaLnBrk="0" latinLnBrk="0" hangingPunct="0">
              <a:lnSpc>
                <a:spcPct val="140000"/>
              </a:lnSpc>
              <a:buSzPct val="100000"/>
              <a:buBlip>
                <a:blip r:embed="rId2"/>
              </a:buBlip>
              <a:defRPr/>
            </a:pPr>
            <a:r>
              <a:rPr lang="ko-KR" altLang="en-US" b="1" kern="0" dirty="0">
                <a:solidFill>
                  <a:srgbClr val="000000"/>
                </a:solidFill>
                <a:latin typeface="+mn-ea"/>
                <a:sym typeface="Wingdings" pitchFamily="2" charset="2"/>
              </a:rPr>
              <a:t>첫째 수준</a:t>
            </a:r>
            <a:endParaRPr lang="en-US" altLang="ko-KR" b="1" kern="0" dirty="0">
              <a:solidFill>
                <a:srgbClr val="000000"/>
              </a:solidFill>
              <a:latin typeface="+mn-ea"/>
              <a:sym typeface="Wingdings" pitchFamily="2" charset="2"/>
            </a:endParaRP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39348" y="76529"/>
            <a:ext cx="11952651" cy="432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ko-KR" altLang="en-US" sz="28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algn="l"/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8528"/>
            <a:ext cx="12192000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6925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"/>
            <a:ext cx="10972800" cy="68897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48080"/>
            <a:ext cx="3860800" cy="309961"/>
          </a:xfrm>
          <a:prstGeom prst="rect">
            <a:avLst/>
          </a:prstGeom>
          <a:ln/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altLang="ko-KR">
                <a:solidFill>
                  <a:prstClr val="white"/>
                </a:solidFill>
              </a:rPr>
              <a:t>© 2011, SNU CSE Biointelligence Lab., http://bi.snu.ac.kr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1074400" y="6572250"/>
            <a:ext cx="1117600" cy="285750"/>
          </a:xfrm>
          <a:prstGeom prst="rect">
            <a:avLst/>
          </a:prstGeom>
          <a:ln/>
        </p:spPr>
        <p:txBody>
          <a:bodyPr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52BD7BC-F3DC-4EB2-A4FE-CFF88F07A537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r>
              <a:rPr lang="en-US" altLang="ko-KR" dirty="0">
                <a:solidFill>
                  <a:prstClr val="white"/>
                </a:solidFill>
              </a:rPr>
              <a:t>/9</a:t>
            </a:r>
          </a:p>
        </p:txBody>
      </p:sp>
    </p:spTree>
    <p:extLst>
      <p:ext uri="{BB962C8B-B14F-4D97-AF65-F5344CB8AC3E}">
        <p14:creationId xmlns:p14="http://schemas.microsoft.com/office/powerpoint/2010/main" val="231328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49" y="72008"/>
            <a:ext cx="1185664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0" y="654067"/>
            <a:ext cx="12192000" cy="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597428"/>
            <a:ext cx="3860800" cy="260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 altLang="ko-KR" sz="1000" b="1">
                <a:solidFill>
                  <a:prstClr val="black">
                    <a:lumMod val="50000"/>
                    <a:lumOff val="50000"/>
                  </a:prstClr>
                </a:solidFill>
              </a:rPr>
              <a:t>© 2011, SNU CSE Biointelligence Lab., http://bi.snu.ac.kr</a:t>
            </a:r>
            <a:endParaRPr lang="ko-KR" altLang="en-US" sz="10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68341" y="6636967"/>
            <a:ext cx="28448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1" hangingPunct="1">
              <a:defRPr lang="ko-KR" altLang="en-US" sz="11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3C1DCE2-4D21-44AB-9453-C8AF4ED5D6B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/20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39349" y="764724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1"/>
              </a:buClr>
              <a:buFont typeface="맑은 고딕" pitchFamily="50" charset="-127"/>
              <a:buChar char="□"/>
              <a:defRPr sz="2000" b="1"/>
            </a:lvl1pPr>
            <a:lvl2pPr marL="742950" indent="-285750">
              <a:buFont typeface="Wingdings" pitchFamily="2" charset="2"/>
              <a:buChar char="§"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0807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 dirty="0"/>
              <a:t>© 2011, SNU CSE Biointelligence Lab., http://bi.snu.ac.kr</a:t>
            </a:r>
            <a:endParaRPr lang="en-US" altLang="ko-K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BAECB7B-11DC-4528-9C77-B4AF5777871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44439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70058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none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15205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8113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440" y="1268760"/>
            <a:ext cx="5558539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11" y="1268760"/>
            <a:ext cx="5634229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71350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268760"/>
            <a:ext cx="556861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5360" y="1916832"/>
            <a:ext cx="5568619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012" y="1268760"/>
            <a:ext cx="564024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012" y="1916832"/>
            <a:ext cx="5640245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360" y="152400"/>
            <a:ext cx="11493925" cy="97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3930475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84905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81107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697029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248742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70658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152400"/>
            <a:ext cx="2895600" cy="6019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83600" cy="6019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58613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360" y="152400"/>
            <a:ext cx="11493925" cy="97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68525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7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9.jpeg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36.xml"/><Relationship Id="rId21" Type="http://schemas.openxmlformats.org/officeDocument/2006/relationships/image" Target="../media/image10.jpeg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13.pn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61.xml"/><Relationship Id="rId7" Type="http://schemas.openxmlformats.org/officeDocument/2006/relationships/theme" Target="../theme/theme7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63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62.xml"/><Relationship Id="rId9" Type="http://schemas.microsoft.com/office/2007/relationships/hdphoto" Target="../media/hdphoto1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9350" y="1196975"/>
            <a:ext cx="11713301" cy="518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50" y="6525345"/>
            <a:ext cx="3042636" cy="3326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 dirty="0"/>
              <a:t>© 2017 </a:t>
            </a:r>
            <a:r>
              <a:rPr lang="ko-KR" altLang="en-US" dirty="0"/>
              <a:t>장교수의 딥러닝 </a:t>
            </a:r>
            <a:r>
              <a:rPr lang="en-US" altLang="ko-KR" dirty="0"/>
              <a:t>Chapter 1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85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28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itchFamily="2" charset="2"/>
        <a:buChar char="l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9350" y="1196975"/>
            <a:ext cx="11713301" cy="518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918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28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itchFamily="2" charset="2"/>
        <a:buChar char="l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"/>
            <a:ext cx="12192000" cy="642551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581400" y="1"/>
            <a:ext cx="8610600" cy="642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6519" y="827903"/>
            <a:ext cx="11878963" cy="534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371601" y="16838615"/>
            <a:ext cx="107451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92281" y="63310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fs6.tistory.com/image/9/tistory/2008/03/27/16/16/47eb49c8c163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2" y="6408843"/>
            <a:ext cx="425439" cy="3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en/d/d0/Korea_Advanced_Institute_of_Science_and_Technology_logo.png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74" y="6441746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en/c/c7/YonseiUniversityEmblem.png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161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en/6/6a/Seoul_national_university_emblem.png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91" y="6447011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upload.wikimedia.org/wikipedia/en/f/f8/Korea_University_Global_Emblem.png"/>
          <p:cNvPicPr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5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언어과학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704" y="6432220"/>
            <a:ext cx="774589" cy="31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28" y="6503828"/>
            <a:ext cx="716328" cy="244082"/>
          </a:xfrm>
          <a:prstGeom prst="rect">
            <a:avLst/>
          </a:prstGeom>
        </p:spPr>
      </p:pic>
      <p:pic>
        <p:nvPicPr>
          <p:cNvPr id="16" name="그림 12" descr="회사 CI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131" y="6474203"/>
            <a:ext cx="701172" cy="262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003" y="6467060"/>
            <a:ext cx="688363" cy="3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7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ea"/>
          <a:ea typeface="+mj-ea"/>
          <a:cs typeface="한컴바탕" panose="02030600000101010101" pitchFamily="18" charset="2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"/>
            <a:ext cx="12192000" cy="642551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581400" y="1"/>
            <a:ext cx="8610600" cy="642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6519" y="827903"/>
            <a:ext cx="11878963" cy="534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371601" y="16838615"/>
            <a:ext cx="107451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92281" y="63310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fs6.tistory.com/image/9/tistory/2008/03/27/16/16/47eb49c8c163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2" y="6408843"/>
            <a:ext cx="425439" cy="3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en/d/d0/Korea_Advanced_Institute_of_Science_and_Technology_logo.png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74" y="6441746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en/c/c7/YonseiUniversityEmblem.png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161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en/6/6a/Seoul_national_university_emblem.png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91" y="6447011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upload.wikimedia.org/wikipedia/en/f/f8/Korea_University_Global_Emblem.png"/>
          <p:cNvPicPr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5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언어과학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704" y="6432220"/>
            <a:ext cx="774589" cy="31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28" y="6503828"/>
            <a:ext cx="716328" cy="244082"/>
          </a:xfrm>
          <a:prstGeom prst="rect">
            <a:avLst/>
          </a:prstGeom>
        </p:spPr>
      </p:pic>
      <p:pic>
        <p:nvPicPr>
          <p:cNvPr id="16" name="그림 12" descr="회사 CI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131" y="6474203"/>
            <a:ext cx="701172" cy="262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003" y="6467060"/>
            <a:ext cx="688363" cy="3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07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ea"/>
          <a:ea typeface="+mj-ea"/>
          <a:cs typeface="한컴바탕" panose="02030600000101010101" pitchFamily="18" charset="2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>
            <a:off x="0" y="274638"/>
            <a:ext cx="12192000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52737"/>
            <a:ext cx="109728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831637" y="6356351"/>
            <a:ext cx="60486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648395" y="6356351"/>
            <a:ext cx="1934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153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0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>
            <a:lumMod val="50000"/>
          </a:schemeClr>
        </a:buClr>
        <a:buFont typeface="Wingdings" panose="05000000000000000000" pitchFamily="2" charset="2"/>
        <a:buChar char="v"/>
        <a:defRPr sz="2600" b="1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tx2">
            <a:lumMod val="75000"/>
          </a:schemeClr>
        </a:buClr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3" descr="01_main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0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" y="4"/>
            <a:ext cx="8556273" cy="7143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74499" y="4"/>
            <a:ext cx="355372" cy="714375"/>
          </a:xfrm>
          <a:prstGeom prst="rect">
            <a:avLst/>
          </a:prstGeom>
          <a:solidFill>
            <a:srgbClr val="1F5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48095" y="4"/>
            <a:ext cx="164019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30338" y="4"/>
            <a:ext cx="902100" cy="714375"/>
          </a:xfrm>
          <a:prstGeom prst="rect">
            <a:avLst/>
          </a:prstGeom>
          <a:solidFill>
            <a:srgbClr val="BCB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529142" y="649482"/>
            <a:ext cx="2711541" cy="64896"/>
          </a:xfrm>
          <a:prstGeom prst="rect">
            <a:avLst/>
          </a:prstGeom>
          <a:solidFill>
            <a:srgbClr val="BCB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97" y="214281"/>
            <a:ext cx="1877743" cy="22285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12605" y="650197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" name="Picture 56" descr="#14-바닥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3214688"/>
            <a:ext cx="12192000" cy="364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446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0C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그림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" y="0"/>
            <a:ext cx="12189883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16417" y="44450"/>
            <a:ext cx="10972800" cy="579438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908050"/>
            <a:ext cx="11055349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10"/>
          <p:cNvSpPr>
            <a:spLocks noChangeArrowheads="1"/>
          </p:cNvSpPr>
          <p:nvPr/>
        </p:nvSpPr>
        <p:spPr bwMode="auto">
          <a:xfrm>
            <a:off x="5353051" y="6572250"/>
            <a:ext cx="1488016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  <a:cs typeface="맑은 고딕" charset="0"/>
              </a:rPr>
              <a:t>- </a:t>
            </a:r>
            <a:fld id="{8C4D63D7-0C48-3D48-8BA7-A551C90D93EE}" type="slidenum">
              <a:rPr lang="en-US" altLang="ko-KR" sz="1000" smtClean="0">
                <a:solidFill>
                  <a:srgbClr val="000000"/>
                </a:solidFill>
                <a:latin typeface="맑은 고딕" charset="0"/>
                <a:ea typeface="맑은 고딕" charset="0"/>
                <a:cs typeface="맑은 고딕" charset="0"/>
              </a:rPr>
              <a:pPr algn="ctr"/>
              <a:t>‹#›</a:t>
            </a:fld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  <a:cs typeface="맑은 고딕" charset="0"/>
              </a:rPr>
              <a:t> -</a:t>
            </a:r>
          </a:p>
        </p:txBody>
      </p:sp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14542" r="65129" b="78789"/>
          <a:stretch>
            <a:fillRect/>
          </a:stretch>
        </p:blipFill>
        <p:spPr bwMode="auto">
          <a:xfrm>
            <a:off x="10608733" y="6524626"/>
            <a:ext cx="16002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그림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27" t="19347" r="-12105" b="32160"/>
          <a:stretch/>
        </p:blipFill>
        <p:spPr>
          <a:xfrm>
            <a:off x="13549" y="6478786"/>
            <a:ext cx="1029545" cy="35889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29146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</p:sldLayoutIdLst>
  <p:hf hdr="0" ftr="0" dt="0"/>
  <p:txStyles>
    <p:titleStyle>
      <a:lvl1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+mj-lt"/>
          <a:ea typeface="+mj-ea"/>
          <a:cs typeface="HY헤드라인M" charset="0"/>
        </a:defRPr>
      </a:lvl1pPr>
      <a:lvl2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2pPr>
      <a:lvl3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3pPr>
      <a:lvl4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4pPr>
      <a:lvl5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5pPr>
      <a:lvl6pPr marL="4572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Blip>
          <a:blip r:embed="rId12"/>
        </a:buBlip>
        <a:defRPr kumimoji="1" sz="2400">
          <a:solidFill>
            <a:schemeClr val="tx1"/>
          </a:solidFill>
          <a:latin typeface="+mn-lt"/>
          <a:ea typeface="Arial"/>
          <a:cs typeface="Arial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Arial"/>
          <a:cs typeface="Arial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Arial"/>
          <a:cs typeface="Arial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Arial"/>
          <a:cs typeface="Arial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Arial"/>
          <a:cs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6"/>
          <p:cNvSpPr>
            <a:spLocks noChangeArrowheads="1"/>
          </p:cNvSpPr>
          <p:nvPr/>
        </p:nvSpPr>
        <p:spPr bwMode="black">
          <a:xfrm>
            <a:off x="4079775" y="6483426"/>
            <a:ext cx="3127229" cy="237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7355" tIns="33677" rIns="67355" bIns="33677">
            <a:spAutoFit/>
          </a:bodyPr>
          <a:lstStyle/>
          <a:p>
            <a:pPr defTabSz="6731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© 20</a:t>
            </a:r>
            <a:r>
              <a:rPr lang="en-US" altLang="ko-KR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14</a:t>
            </a:r>
            <a:r>
              <a:rPr lang="en-US" altLang="en-US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 Software</a:t>
            </a:r>
            <a:r>
              <a:rPr lang="en-US" altLang="ko-KR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 Research Center, Samsung</a:t>
            </a:r>
            <a:endParaRPr lang="en-US" altLang="en-US" sz="1100" b="1" dirty="0">
              <a:solidFill>
                <a:prstClr val="white">
                  <a:lumMod val="65000"/>
                </a:prstClr>
              </a:solidFill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1113063" y="6602071"/>
            <a:ext cx="1002740" cy="237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7355" tIns="33677" rIns="67355" bIns="33677">
            <a:spAutoFit/>
          </a:bodyPr>
          <a:lstStyle>
            <a:lvl1pPr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2E963571-07F4-403C-B728-654AA7503A0C}" type="slidenum">
              <a:rPr lang="ko-KR" altLang="en-US" sz="1100" b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altLang="ko-KR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99065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7" r:id="rId12"/>
  </p:sldLayoutIdLst>
  <p:transition>
    <p:fade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360" y="152400"/>
            <a:ext cx="11493925" cy="97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5440" y="1268760"/>
            <a:ext cx="1148080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 dirty="0"/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7328" y="6597352"/>
            <a:ext cx="5376597" cy="24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charset="0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8608" y="6597352"/>
            <a:ext cx="576064" cy="24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charset="0"/>
                <a:ea typeface="굴림" charset="-127"/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95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ransition>
    <p:fade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+mn-lt"/>
          <a:ea typeface="ＭＳ Ｐゴシック" pitchFamily="-110" charset="-128"/>
          <a:cs typeface="Euphemia UCA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9pPr>
    </p:titleStyle>
    <p:bodyStyle>
      <a:lvl1pPr marL="342900" indent="-3429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808000"/>
        </a:buClr>
        <a:buSzPct val="70000"/>
        <a:buFont typeface="Wingdings" charset="2"/>
        <a:buChar char="n"/>
        <a:defRPr sz="2800">
          <a:solidFill>
            <a:srgbClr val="008080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742950" indent="-28575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n"/>
        <a:defRPr sz="2400">
          <a:solidFill>
            <a:srgbClr val="4D4D4D"/>
          </a:solidFill>
          <a:latin typeface="+mn-lt"/>
          <a:ea typeface="ＭＳ Ｐゴシック" pitchFamily="-110" charset="-128"/>
        </a:defRPr>
      </a:lvl2pPr>
      <a:lvl3pPr marL="11430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99CC"/>
        </a:buClr>
        <a:buSzPct val="65000"/>
        <a:buFont typeface="Wingdings" charset="2"/>
        <a:buChar char="n"/>
        <a:defRPr sz="24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skim5892/AI_Expert_2022" TargetMode="External"/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7.png"/><Relationship Id="rId7" Type="http://schemas.openxmlformats.org/officeDocument/2006/relationships/image" Target="../media/image3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10" Type="http://schemas.openxmlformats.org/officeDocument/2006/relationships/image" Target="../media/image340.png"/><Relationship Id="rId4" Type="http://schemas.openxmlformats.org/officeDocument/2006/relationships/image" Target="../media/image280.png"/><Relationship Id="rId9" Type="http://schemas.openxmlformats.org/officeDocument/2006/relationships/image" Target="../media/image3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2012" y="702230"/>
            <a:ext cx="8640960" cy="2679351"/>
          </a:xfrm>
        </p:spPr>
        <p:txBody>
          <a:bodyPr>
            <a:noAutofit/>
          </a:bodyPr>
          <a:lstStyle/>
          <a:p>
            <a:pPr lvl="0">
              <a:lnSpc>
                <a:spcPct val="105000"/>
              </a:lnSpc>
              <a:spcBef>
                <a:spcPct val="20000"/>
              </a:spcBef>
            </a:pPr>
            <a:r>
              <a:rPr lang="en-US" altLang="ko-KR" dirty="0">
                <a:solidFill>
                  <a:srgbClr val="4576A3"/>
                </a:solidFill>
                <a:ea typeface="ＭＳ Ｐゴシック" pitchFamily="34" charset="-128"/>
              </a:rPr>
              <a:t>Lab 2: Logic Gate</a:t>
            </a:r>
            <a:br>
              <a:rPr lang="en-US" altLang="ko-KR" dirty="0">
                <a:solidFill>
                  <a:srgbClr val="4576A3"/>
                </a:solidFill>
                <a:ea typeface="ＭＳ Ｐゴシック" pitchFamily="34" charset="-128"/>
              </a:rPr>
            </a:br>
            <a:r>
              <a:rPr lang="en-US" altLang="ko-KR" sz="3200" dirty="0">
                <a:ea typeface="ＭＳ Ｐゴシック" pitchFamily="34" charset="-128"/>
              </a:rPr>
              <a:t> </a:t>
            </a:r>
            <a:r>
              <a:rPr lang="en-US" altLang="ko-KR" sz="2400" dirty="0">
                <a:ea typeface="ＭＳ Ｐゴシック" pitchFamily="34" charset="-128"/>
              </a:rPr>
              <a:t>&lt;</a:t>
            </a:r>
            <a:r>
              <a:rPr lang="ko-KR" altLang="en-US" sz="2400" dirty="0">
                <a:ea typeface="ＭＳ Ｐゴシック" pitchFamily="34" charset="-128"/>
              </a:rPr>
              <a:t>삼성 </a:t>
            </a:r>
            <a:r>
              <a:rPr lang="en-US" altLang="ko-KR" sz="2400" dirty="0">
                <a:ea typeface="ＭＳ Ｐゴシック" pitchFamily="34" charset="-128"/>
              </a:rPr>
              <a:t>AI </a:t>
            </a:r>
            <a:r>
              <a:rPr lang="ko-KR" altLang="en-US" sz="2400" dirty="0">
                <a:ea typeface="ＭＳ Ｐゴシック" pitchFamily="34" charset="-128"/>
              </a:rPr>
              <a:t>전문가 교육과정</a:t>
            </a:r>
            <a:r>
              <a:rPr lang="en-US" altLang="ko-KR" sz="2400" dirty="0">
                <a:ea typeface="ＭＳ Ｐゴシック" pitchFamily="34" charset="-128"/>
              </a:rPr>
              <a:t>&gt;</a:t>
            </a:r>
            <a:r>
              <a:rPr lang="ko-KR" altLang="en-US" sz="2400" dirty="0">
                <a:ea typeface="ＭＳ Ｐゴシック" pitchFamily="34" charset="-128"/>
              </a:rPr>
              <a:t> 실습</a:t>
            </a:r>
            <a:br>
              <a:rPr lang="en-US" altLang="ko-KR" sz="2400" dirty="0">
                <a:ea typeface="ＭＳ Ｐゴシック" pitchFamily="34" charset="-128"/>
              </a:rPr>
            </a:br>
            <a:r>
              <a:rPr lang="ko-KR" altLang="en-US" sz="2400" dirty="0">
                <a:ea typeface="ＭＳ Ｐゴシック" pitchFamily="34" charset="-128"/>
              </a:rPr>
              <a:t>서울대학교 </a:t>
            </a:r>
            <a:r>
              <a:rPr lang="ko-KR" altLang="en-US" sz="2400" dirty="0" err="1">
                <a:ea typeface="ＭＳ Ｐゴシック" pitchFamily="34" charset="-128"/>
              </a:rPr>
              <a:t>바이오지능</a:t>
            </a:r>
            <a:r>
              <a:rPr lang="ko-KR" altLang="en-US" sz="2400" dirty="0">
                <a:ea typeface="ＭＳ Ｐゴシック" pitchFamily="34" charset="-128"/>
              </a:rPr>
              <a:t> 연구실 </a:t>
            </a:r>
            <a:r>
              <a:rPr lang="en-US" altLang="ko-KR" sz="2400" dirty="0">
                <a:ea typeface="ＭＳ Ｐゴシック" pitchFamily="34" charset="-128"/>
              </a:rPr>
              <a:t>(</a:t>
            </a:r>
            <a:r>
              <a:rPr lang="ko-KR" altLang="en-US" sz="2400" dirty="0">
                <a:ea typeface="ＭＳ Ｐゴシック" pitchFamily="34" charset="-128"/>
              </a:rPr>
              <a:t>장병탁 교수</a:t>
            </a:r>
            <a:r>
              <a:rPr lang="en-US" altLang="ko-KR" sz="2400" dirty="0">
                <a:ea typeface="ＭＳ Ｐゴシック" pitchFamily="34" charset="-128"/>
              </a:rPr>
              <a:t>)</a:t>
            </a:r>
            <a:br>
              <a:rPr lang="en-US" altLang="ko-KR" sz="2400" dirty="0">
                <a:ea typeface="ＭＳ Ｐゴシック" pitchFamily="34" charset="-128"/>
              </a:rPr>
            </a:br>
            <a:r>
              <a:rPr lang="ko-KR" altLang="en-US" sz="2400" dirty="0">
                <a:ea typeface="ＭＳ Ｐゴシック" pitchFamily="34" charset="-128"/>
              </a:rPr>
              <a:t>최원석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>
                <a:ea typeface="ＭＳ Ｐゴシック" pitchFamily="34" charset="-128"/>
              </a:rPr>
              <a:t>김윤성</a:t>
            </a:r>
            <a:br>
              <a:rPr lang="en-US" altLang="ko-KR" sz="2400" dirty="0">
                <a:ea typeface="ＭＳ Ｐゴシック" pitchFamily="34" charset="-128"/>
              </a:rPr>
            </a:br>
            <a:r>
              <a:rPr lang="en-US" altLang="ko-KR" sz="2400" dirty="0">
                <a:ea typeface="ＭＳ Ｐゴシック" pitchFamily="34" charset="-128"/>
              </a:rPr>
              <a:t>2022.06.09</a:t>
            </a:r>
            <a:endParaRPr lang="en-US" altLang="ko-KR" sz="3600" dirty="0">
              <a:ea typeface="ＭＳ Ｐゴシック" pitchFamily="34" charset="-128"/>
            </a:endParaRPr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895600" y="3645503"/>
            <a:ext cx="6400800" cy="2754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2300" dirty="0" err="1">
                <a:solidFill>
                  <a:schemeClr val="tx1"/>
                </a:solidFill>
              </a:rPr>
              <a:t>Biointelligence</a:t>
            </a:r>
            <a:r>
              <a:rPr lang="en-US" altLang="ko-KR" sz="2300" dirty="0">
                <a:solidFill>
                  <a:schemeClr val="tx1"/>
                </a:solidFill>
              </a:rPr>
              <a:t> Laboratory</a:t>
            </a:r>
          </a:p>
          <a:p>
            <a:pPr>
              <a:lnSpc>
                <a:spcPct val="110000"/>
              </a:lnSpc>
            </a:pPr>
            <a:r>
              <a:rPr lang="en-US" altLang="ko-KR" sz="2300">
                <a:solidFill>
                  <a:schemeClr val="tx1"/>
                </a:solidFill>
              </a:rPr>
              <a:t>Dept. </a:t>
            </a:r>
            <a:r>
              <a:rPr lang="en-US" altLang="ko-KR" sz="2300" dirty="0">
                <a:solidFill>
                  <a:schemeClr val="tx1"/>
                </a:solidFill>
              </a:rPr>
              <a:t>of Computer Science and Engineering</a:t>
            </a:r>
          </a:p>
          <a:p>
            <a:pPr>
              <a:lnSpc>
                <a:spcPct val="110000"/>
              </a:lnSpc>
            </a:pPr>
            <a:r>
              <a:rPr lang="en-US" altLang="ko-KR" sz="2300" dirty="0">
                <a:solidFill>
                  <a:schemeClr val="tx1"/>
                </a:solidFill>
              </a:rPr>
              <a:t>Seoul National University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90" y="5185274"/>
            <a:ext cx="899603" cy="925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838" y="5365632"/>
            <a:ext cx="940461" cy="7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249418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FD7C9-B24D-4ADF-9A2E-421954A4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 Gate Example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234A2-1963-41B1-A953-5A5C32514E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Training part</a:t>
            </a:r>
          </a:p>
          <a:p>
            <a:pPr lvl="1"/>
            <a:r>
              <a:rPr lang="en-US" altLang="ko-KR" dirty="0" err="1"/>
              <a:t>tot_loss</a:t>
            </a:r>
            <a:endParaRPr lang="en-US" altLang="ko-KR" dirty="0"/>
          </a:p>
          <a:p>
            <a:pPr lvl="2"/>
            <a:r>
              <a:rPr lang="ko-KR" altLang="en-US" dirty="0"/>
              <a:t>한 </a:t>
            </a:r>
            <a:r>
              <a:rPr lang="en-US" altLang="ko-KR" dirty="0"/>
              <a:t>epoch</a:t>
            </a:r>
            <a:r>
              <a:rPr lang="ko-KR" altLang="en-US" dirty="0"/>
              <a:t>에서의 모든 </a:t>
            </a:r>
            <a:r>
              <a:rPr lang="en-US" altLang="ko-KR" dirty="0"/>
              <a:t>loss</a:t>
            </a:r>
            <a:r>
              <a:rPr lang="ko-KR" altLang="en-US" dirty="0"/>
              <a:t>를 계산</a:t>
            </a:r>
            <a:endParaRPr lang="en-US" altLang="ko-KR" dirty="0"/>
          </a:p>
          <a:p>
            <a:pPr lvl="2"/>
            <a:r>
              <a:rPr lang="ko-KR" altLang="en-US" dirty="0"/>
              <a:t>결과 출력을 위함</a:t>
            </a:r>
            <a:endParaRPr lang="en-US" altLang="ko-KR" dirty="0"/>
          </a:p>
          <a:p>
            <a:pPr lvl="1"/>
            <a:r>
              <a:rPr lang="en-US" altLang="ko-KR" dirty="0" err="1"/>
              <a:t>Tensor.cuda</a:t>
            </a:r>
            <a:r>
              <a:rPr lang="en-US" altLang="ko-KR" dirty="0"/>
              <a:t>()</a:t>
            </a:r>
          </a:p>
          <a:p>
            <a:pPr lvl="2"/>
            <a:r>
              <a:rPr lang="ko-KR" altLang="en-US" dirty="0"/>
              <a:t>기본적으로</a:t>
            </a:r>
            <a:r>
              <a:rPr lang="en-US" altLang="ko-KR" dirty="0"/>
              <a:t> Tensor</a:t>
            </a:r>
            <a:r>
              <a:rPr lang="ko-KR" altLang="en-US" dirty="0"/>
              <a:t>를 선언하면 </a:t>
            </a:r>
            <a:r>
              <a:rPr lang="en-US" altLang="ko-KR" dirty="0"/>
              <a:t>CPU</a:t>
            </a:r>
            <a:r>
              <a:rPr lang="ko-KR" altLang="en-US" dirty="0"/>
              <a:t>에 할당</a:t>
            </a:r>
            <a:endParaRPr lang="en-US" altLang="ko-KR" dirty="0"/>
          </a:p>
          <a:p>
            <a:pPr lvl="2"/>
            <a:r>
              <a:rPr lang="en-US" altLang="ko-KR" dirty="0"/>
              <a:t>.</a:t>
            </a:r>
            <a:r>
              <a:rPr lang="en-US" altLang="ko-KR" dirty="0" err="1"/>
              <a:t>cuda</a:t>
            </a:r>
            <a:r>
              <a:rPr lang="en-US" altLang="ko-KR" dirty="0"/>
              <a:t>()</a:t>
            </a:r>
            <a:r>
              <a:rPr lang="ko-KR" altLang="en-US" dirty="0"/>
              <a:t>를 통해 </a:t>
            </a:r>
            <a:r>
              <a:rPr lang="en-US" altLang="ko-KR" dirty="0"/>
              <a:t>GPU</a:t>
            </a:r>
            <a:r>
              <a:rPr lang="ko-KR" altLang="en-US" dirty="0"/>
              <a:t>로 계산하도록 함</a:t>
            </a:r>
            <a:endParaRPr lang="en-US" altLang="ko-KR" dirty="0"/>
          </a:p>
          <a:p>
            <a:pPr lvl="1"/>
            <a:r>
              <a:rPr lang="en-US" altLang="ko-KR" dirty="0" err="1"/>
              <a:t>optimizer.zero_grad</a:t>
            </a:r>
            <a:r>
              <a:rPr lang="en-US" altLang="ko-KR" dirty="0"/>
              <a:t>()</a:t>
            </a:r>
          </a:p>
          <a:p>
            <a:pPr lvl="2"/>
            <a:r>
              <a:rPr lang="ko-KR" altLang="en-US" dirty="0"/>
              <a:t>각 </a:t>
            </a:r>
            <a:r>
              <a:rPr lang="en-US" altLang="ko-KR" dirty="0"/>
              <a:t>batch</a:t>
            </a:r>
            <a:r>
              <a:rPr lang="ko-KR" altLang="en-US" dirty="0"/>
              <a:t>마다 </a:t>
            </a:r>
            <a:r>
              <a:rPr lang="en-US" altLang="ko-KR" dirty="0"/>
              <a:t>gradient </a:t>
            </a:r>
            <a:r>
              <a:rPr lang="ko-KR" altLang="en-US" dirty="0"/>
              <a:t>값을 초기화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38CCD-6D14-4BE7-88C0-4876D54A7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AE3EB37-D53A-4C78-91E5-7797B4BF20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6387" y="1607344"/>
            <a:ext cx="4705350" cy="43624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830C0B-C2E6-47E4-8663-3033A47FACDC}"/>
              </a:ext>
            </a:extLst>
          </p:cNvPr>
          <p:cNvSpPr/>
          <p:nvPr/>
        </p:nvSpPr>
        <p:spPr bwMode="auto">
          <a:xfrm>
            <a:off x="6856051" y="2168627"/>
            <a:ext cx="1533347" cy="734371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67161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FD7C9-B24D-4ADF-9A2E-421954A4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 Gate Example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234A2-1963-41B1-A953-5A5C32514E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Training part</a:t>
            </a:r>
          </a:p>
          <a:p>
            <a:pPr lvl="1"/>
            <a:r>
              <a:rPr lang="en-US" altLang="ko-KR" dirty="0" err="1"/>
              <a:t>loss.backward</a:t>
            </a:r>
            <a:r>
              <a:rPr lang="en-US" altLang="ko-KR" dirty="0"/>
              <a:t>()</a:t>
            </a:r>
          </a:p>
          <a:p>
            <a:pPr lvl="2"/>
            <a:r>
              <a:rPr lang="ko-KR" altLang="en-US" dirty="0"/>
              <a:t>계산된</a:t>
            </a:r>
            <a:r>
              <a:rPr lang="en-US" altLang="ko-KR" dirty="0"/>
              <a:t> tensor</a:t>
            </a:r>
            <a:r>
              <a:rPr lang="ko-KR" altLang="en-US" dirty="0"/>
              <a:t>에 대해 역으로 계산하며 </a:t>
            </a:r>
            <a:r>
              <a:rPr lang="en-US" altLang="ko-KR" dirty="0"/>
              <a:t>gradient</a:t>
            </a:r>
            <a:r>
              <a:rPr lang="ko-KR" altLang="en-US" dirty="0"/>
              <a:t>를 구함</a:t>
            </a:r>
            <a:endParaRPr lang="en-US" altLang="ko-KR" dirty="0"/>
          </a:p>
          <a:p>
            <a:pPr lvl="1"/>
            <a:r>
              <a:rPr lang="en-US" altLang="ko-KR" dirty="0" err="1"/>
              <a:t>optimizer.step</a:t>
            </a:r>
            <a:r>
              <a:rPr lang="en-US" altLang="ko-KR" dirty="0"/>
              <a:t>()</a:t>
            </a:r>
          </a:p>
          <a:p>
            <a:pPr lvl="2"/>
            <a:r>
              <a:rPr lang="en-US" altLang="ko-KR" dirty="0"/>
              <a:t>gradient</a:t>
            </a:r>
            <a:r>
              <a:rPr lang="ko-KR" altLang="en-US" dirty="0"/>
              <a:t>를 활용하여 </a:t>
            </a:r>
            <a:r>
              <a:rPr lang="en-US" altLang="ko-KR" dirty="0"/>
              <a:t>backpropagation</a:t>
            </a:r>
            <a:r>
              <a:rPr lang="ko-KR" altLang="en-US" dirty="0"/>
              <a:t>을 수행</a:t>
            </a:r>
            <a:r>
              <a:rPr lang="en-US" altLang="ko-KR" dirty="0"/>
              <a:t>, w</a:t>
            </a:r>
            <a:r>
              <a:rPr lang="ko-KR" altLang="en-US" dirty="0"/>
              <a:t>를 </a:t>
            </a:r>
            <a:r>
              <a:rPr lang="en-US" altLang="ko-KR" dirty="0"/>
              <a:t>update</a:t>
            </a:r>
          </a:p>
          <a:p>
            <a:r>
              <a:rPr lang="en-US" altLang="ko-KR" dirty="0"/>
              <a:t>Test part (matplotlib)</a:t>
            </a:r>
          </a:p>
          <a:p>
            <a:pPr lvl="1"/>
            <a:r>
              <a:rPr lang="en-US" altLang="ko-KR" dirty="0" err="1"/>
              <a:t>plt.scatter</a:t>
            </a:r>
            <a:endParaRPr lang="en-US" altLang="ko-KR" dirty="0"/>
          </a:p>
          <a:p>
            <a:pPr lvl="2"/>
            <a:r>
              <a:rPr lang="ko-KR" altLang="en-US" dirty="0"/>
              <a:t>그래프에 산포도를 찍는 함수</a:t>
            </a:r>
            <a:endParaRPr lang="en-US" altLang="ko-KR" dirty="0"/>
          </a:p>
          <a:p>
            <a:pPr lvl="1"/>
            <a:r>
              <a:rPr lang="en-US" altLang="ko-KR" dirty="0" err="1"/>
              <a:t>plt.plot</a:t>
            </a:r>
            <a:endParaRPr lang="en-US" altLang="ko-KR" dirty="0"/>
          </a:p>
          <a:p>
            <a:pPr lvl="2"/>
            <a:r>
              <a:rPr lang="ko-KR" altLang="en-US" dirty="0"/>
              <a:t>그래프에 선을 긋는 함수</a:t>
            </a:r>
            <a:endParaRPr lang="en-US" altLang="ko-KR" dirty="0"/>
          </a:p>
          <a:p>
            <a:pPr lvl="1"/>
            <a:r>
              <a:rPr lang="en-US" altLang="ko-KR" dirty="0" err="1"/>
              <a:t>plt.show</a:t>
            </a:r>
            <a:endParaRPr lang="en-US" altLang="ko-KR" dirty="0"/>
          </a:p>
          <a:p>
            <a:pPr lvl="2"/>
            <a:r>
              <a:rPr lang="ko-KR" altLang="en-US" dirty="0"/>
              <a:t>그래프를 보여주는 함수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38CCD-6D14-4BE7-88C0-4876D54A7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AE3EB37-D53A-4C78-91E5-7797B4BF20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6387" y="1607344"/>
            <a:ext cx="4705350" cy="43624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0C1B136-D6FD-4EBE-86CC-6A00409740CB}"/>
              </a:ext>
            </a:extLst>
          </p:cNvPr>
          <p:cNvSpPr/>
          <p:nvPr/>
        </p:nvSpPr>
        <p:spPr bwMode="auto">
          <a:xfrm>
            <a:off x="6891562" y="3411244"/>
            <a:ext cx="1178240" cy="388398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2289E0-7CF0-4E51-9A14-2F7648BA11A4}"/>
              </a:ext>
            </a:extLst>
          </p:cNvPr>
          <p:cNvSpPr/>
          <p:nvPr/>
        </p:nvSpPr>
        <p:spPr bwMode="auto">
          <a:xfrm>
            <a:off x="6891561" y="4496320"/>
            <a:ext cx="4470175" cy="1473474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1212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FD7C9-B24D-4ADF-9A2E-421954A4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 Gate Example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234A2-1963-41B1-A953-5A5C32514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 코드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38CCD-6D14-4BE7-88C0-4876D54A7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06294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FD7C9-B24D-4ADF-9A2E-421954A4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 Gate Example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234A2-1963-41B1-A953-5A5C32514E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결과 </a:t>
            </a:r>
            <a:r>
              <a:rPr lang="en-US" altLang="ko-KR" dirty="0"/>
              <a:t>1 (AND)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38CCD-6D14-4BE7-88C0-4876D54A7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AA8AA9-9610-4974-8418-4B79B913A7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2 (OR)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562585-8123-4D55-8EB2-1E7A27755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54" y="4286250"/>
            <a:ext cx="3590925" cy="2419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DDC7F0-DF85-4656-BE86-B63685553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20" y="1990725"/>
            <a:ext cx="3429000" cy="2295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704BB7-AE5B-4988-AE42-951CE57F3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232" y="4323356"/>
            <a:ext cx="3533775" cy="2324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2263D1-993A-4DE3-9343-BB67D659A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799" y="1993204"/>
            <a:ext cx="35242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495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FD7C9-B24D-4ADF-9A2E-421954A4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52400"/>
            <a:ext cx="11493925" cy="972344"/>
          </a:xfrm>
        </p:spPr>
        <p:txBody>
          <a:bodyPr/>
          <a:lstStyle/>
          <a:p>
            <a:r>
              <a:rPr lang="en-US" altLang="ko-KR" dirty="0"/>
              <a:t>Logic Gate Example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234A2-1963-41B1-A953-5A5C32514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결과 </a:t>
            </a:r>
            <a:r>
              <a:rPr lang="en-US" altLang="ko-KR" dirty="0"/>
              <a:t>3 (XOR)</a:t>
            </a:r>
          </a:p>
          <a:p>
            <a:pPr lvl="1"/>
            <a:r>
              <a:rPr lang="ko-KR" altLang="en-US" dirty="0"/>
              <a:t>단일 </a:t>
            </a:r>
            <a:r>
              <a:rPr lang="ko-KR" altLang="en-US" dirty="0" err="1"/>
              <a:t>퍼셉트론만으로는</a:t>
            </a:r>
            <a:r>
              <a:rPr lang="ko-KR" altLang="en-US" dirty="0"/>
              <a:t> </a:t>
            </a:r>
            <a:r>
              <a:rPr lang="en-US" altLang="ko-KR" dirty="0"/>
              <a:t>XOR</a:t>
            </a:r>
            <a:r>
              <a:rPr lang="ko-KR" altLang="en-US" dirty="0"/>
              <a:t>에 해당하는 함수를 근사할 수 없음</a:t>
            </a:r>
            <a:endParaRPr lang="en-US" altLang="ko-KR" dirty="0"/>
          </a:p>
          <a:p>
            <a:pPr lvl="1"/>
            <a:r>
              <a:rPr lang="ko-KR" altLang="en-US" dirty="0"/>
              <a:t>해결방법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38CCD-6D14-4BE7-88C0-4876D54A7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08D3D2-F314-45D5-B04A-95F97E3D8136}"/>
              </a:ext>
            </a:extLst>
          </p:cNvPr>
          <p:cNvGrpSpPr/>
          <p:nvPr/>
        </p:nvGrpSpPr>
        <p:grpSpPr>
          <a:xfrm>
            <a:off x="2284718" y="3789040"/>
            <a:ext cx="7595208" cy="2352675"/>
            <a:chOff x="998951" y="1851829"/>
            <a:chExt cx="7595208" cy="23526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449062-D71E-423E-80F5-06329E348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8951" y="1851829"/>
              <a:ext cx="3505200" cy="23526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5892DF1-D3DA-4A25-B4D2-C6F81519E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0859" y="1867878"/>
              <a:ext cx="3543300" cy="2324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478066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D1B47-5013-4DB6-BF45-94A29B56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4B0D6-F3EB-475D-9040-392EBCFCE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코드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주소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https://github.com/yskim5892/AI_Expert_2022</a:t>
            </a:r>
            <a:r>
              <a:rPr lang="en-US" altLang="ko-KR" dirty="0"/>
              <a:t>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D47AFD-0274-48D5-8BCD-F1D44908D4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267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3AD6D13-3B8F-465E-AFC0-7072FE44F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</a:t>
            </a:r>
            <a:r>
              <a:rPr lang="ko-KR" altLang="en-US" dirty="0"/>
              <a:t> </a:t>
            </a:r>
            <a:r>
              <a:rPr lang="en-US" altLang="ko-KR" dirty="0"/>
              <a:t>Gate</a:t>
            </a:r>
            <a:r>
              <a:rPr lang="ko-KR" altLang="en-US" dirty="0"/>
              <a:t> </a:t>
            </a:r>
            <a:r>
              <a:rPr lang="en-US" altLang="ko-KR" dirty="0"/>
              <a:t>Example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958F93D-1093-4CD6-90F7-378069F68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F73CE5-4617-40E7-96B9-2AF5080756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5567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FD7C9-B24D-4ADF-9A2E-421954A4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 Gate Example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5A234A2-1963-41B1-A953-5A5C32514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440" y="1268760"/>
                <a:ext cx="11480800" cy="5040560"/>
              </a:xfrm>
            </p:spPr>
            <p:txBody>
              <a:bodyPr/>
              <a:lstStyle/>
              <a:p>
                <a:r>
                  <a:rPr lang="en-US" altLang="ko-KR" dirty="0"/>
                  <a:t>Single Perceptron Separator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r>
                  <a:rPr lang="ko-KR" altLang="en-US" b="0" dirty="0"/>
                  <a:t>단일 </a:t>
                </a:r>
                <a:r>
                  <a:rPr lang="ko-KR" altLang="en-US" b="0" dirty="0" err="1"/>
                  <a:t>퍼셉트론</a:t>
                </a:r>
                <a:r>
                  <a:rPr lang="en-US" altLang="ko-KR" b="0" dirty="0"/>
                  <a:t>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out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Activation function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sigmoid, </a:t>
                </a:r>
                <a:r>
                  <a:rPr lang="en-US" altLang="ko-KR" dirty="0" err="1"/>
                  <a:t>relu</a:t>
                </a:r>
                <a:r>
                  <a:rPr lang="en-US" altLang="ko-KR" dirty="0"/>
                  <a:t>, etc. (</a:t>
                </a:r>
                <a:r>
                  <a:rPr lang="en-US" altLang="ko-KR" dirty="0" err="1"/>
                  <a:t>Softmax</a:t>
                </a:r>
                <a:r>
                  <a:rPr lang="ko-KR" altLang="en-US" dirty="0"/>
                  <a:t>는 다수 </a:t>
                </a:r>
                <a:r>
                  <a:rPr lang="en-US" altLang="ko-KR" dirty="0"/>
                  <a:t>perceptron </a:t>
                </a:r>
                <a:r>
                  <a:rPr lang="ko-KR" altLang="en-US" dirty="0"/>
                  <a:t>필요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5A234A2-1963-41B1-A953-5A5C32514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440" y="1268760"/>
                <a:ext cx="11480800" cy="5040560"/>
              </a:xfrm>
              <a:blipFill>
                <a:blip r:embed="rId2"/>
                <a:stretch>
                  <a:fillRect l="-478" t="-1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38CCD-6D14-4BE7-88C0-4876D54A7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3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100C89-7F27-4B33-8A55-95BC5D80AE12}"/>
              </a:ext>
            </a:extLst>
          </p:cNvPr>
          <p:cNvGrpSpPr/>
          <p:nvPr/>
        </p:nvGrpSpPr>
        <p:grpSpPr>
          <a:xfrm>
            <a:off x="4440079" y="1956528"/>
            <a:ext cx="3311842" cy="1472472"/>
            <a:chOff x="3137383" y="1956528"/>
            <a:chExt cx="3311842" cy="14724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순서도: 지연 4">
                  <a:extLst>
                    <a:ext uri="{FF2B5EF4-FFF2-40B4-BE49-F238E27FC236}">
                      <a16:creationId xmlns:a16="http://schemas.microsoft.com/office/drawing/2014/main" id="{85C9194B-1C45-43EF-94C0-2A53F0B19DA0}"/>
                    </a:ext>
                  </a:extLst>
                </p:cNvPr>
                <p:cNvSpPr/>
                <p:nvPr/>
              </p:nvSpPr>
              <p:spPr bwMode="auto">
                <a:xfrm>
                  <a:off x="4070958" y="2026084"/>
                  <a:ext cx="1402916" cy="1402916"/>
                </a:xfrm>
                <a:prstGeom prst="flowChartDelay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rtlCol="0" anchor="ctr">
                  <a:normAutofit/>
                </a:bodyPr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  <a:cs typeface="Arial" pitchFamily="34" charset="0"/>
                          </a:rPr>
                          <m:t>𝑓</m:t>
                        </m:r>
                        <m:r>
                          <a:rPr lang="en-US" altLang="ko-KR" sz="20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  <a:cs typeface="Arial" pitchFamily="34" charset="0"/>
                          </a:rPr>
                          <m:t>(</m:t>
                        </m:r>
                        <m:r>
                          <a:rPr lang="en-US" altLang="ko-KR" sz="20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  <a:cs typeface="Arial" pitchFamily="34" charset="0"/>
                          </a:rPr>
                          <m:t>𝑥</m:t>
                        </m:r>
                        <m:r>
                          <a:rPr lang="en-US" altLang="ko-KR" sz="20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  <a:cs typeface="Arial" pitchFamily="34" charset="0"/>
                          </a:rPr>
                          <m:t>,</m:t>
                        </m:r>
                        <m:r>
                          <a:rPr lang="en-US" altLang="ko-KR" sz="20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  <a:cs typeface="Arial" pitchFamily="34" charset="0"/>
                          </a:rPr>
                          <m:t>𝑦</m:t>
                        </m:r>
                        <m:r>
                          <a:rPr lang="en-US" altLang="ko-KR" sz="20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dirty="0" err="1">
                    <a:solidFill>
                      <a:srgbClr val="404040"/>
                    </a:solidFill>
                    <a:latin typeface="Arial Rounded MT Bold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5" name="순서도: 지연 4">
                  <a:extLst>
                    <a:ext uri="{FF2B5EF4-FFF2-40B4-BE49-F238E27FC236}">
                      <a16:creationId xmlns:a16="http://schemas.microsoft.com/office/drawing/2014/main" id="{85C9194B-1C45-43EF-94C0-2A53F0B19D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70958" y="2026084"/>
                  <a:ext cx="1402916" cy="1402916"/>
                </a:xfrm>
                <a:prstGeom prst="flowChartDelay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AC193CF-E00C-4902-8A74-364BBEF977DF}"/>
                </a:ext>
              </a:extLst>
            </p:cNvPr>
            <p:cNvCxnSpPr/>
            <p:nvPr/>
          </p:nvCxnSpPr>
          <p:spPr>
            <a:xfrm flipH="1">
              <a:off x="3331923" y="2195236"/>
              <a:ext cx="73903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1B552BE-89BF-4EAA-A292-60371BE8E47A}"/>
                </a:ext>
              </a:extLst>
            </p:cNvPr>
            <p:cNvCxnSpPr/>
            <p:nvPr/>
          </p:nvCxnSpPr>
          <p:spPr>
            <a:xfrm flipH="1">
              <a:off x="3331923" y="2727541"/>
              <a:ext cx="73903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735E475-7813-4D95-90FB-C81514E2C9F0}"/>
                </a:ext>
              </a:extLst>
            </p:cNvPr>
            <p:cNvCxnSpPr/>
            <p:nvPr/>
          </p:nvCxnSpPr>
          <p:spPr>
            <a:xfrm flipH="1">
              <a:off x="3331923" y="3259847"/>
              <a:ext cx="73903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1BBFA42-8344-4597-8420-3FB00A05BAA8}"/>
                    </a:ext>
                  </a:extLst>
                </p:cNvPr>
                <p:cNvSpPr txBox="1"/>
                <p:nvPr/>
              </p:nvSpPr>
              <p:spPr>
                <a:xfrm>
                  <a:off x="3137383" y="1956528"/>
                  <a:ext cx="19454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1BBFA42-8344-4597-8420-3FB00A05BA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383" y="1956528"/>
                  <a:ext cx="19454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1250" r="-31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09E726E-D1C6-4864-8BA1-C2648AAE6129}"/>
                    </a:ext>
                  </a:extLst>
                </p:cNvPr>
                <p:cNvSpPr txBox="1"/>
                <p:nvPr/>
              </p:nvSpPr>
              <p:spPr>
                <a:xfrm>
                  <a:off x="3137383" y="2492014"/>
                  <a:ext cx="19454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09E726E-D1C6-4864-8BA1-C2648AAE6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383" y="2492014"/>
                  <a:ext cx="19454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0000" r="-50000"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C8A4E95-0BA8-447F-8B90-C5ABB54AA454}"/>
                    </a:ext>
                  </a:extLst>
                </p:cNvPr>
                <p:cNvSpPr txBox="1"/>
                <p:nvPr/>
              </p:nvSpPr>
              <p:spPr>
                <a:xfrm>
                  <a:off x="3137383" y="3058716"/>
                  <a:ext cx="19454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C8A4E95-0BA8-447F-8B90-C5ABB54AA4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383" y="3058716"/>
                  <a:ext cx="19454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46875" r="-50000"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B02253A-E091-4F5C-A1DB-F85C88397E03}"/>
                </a:ext>
              </a:extLst>
            </p:cNvPr>
            <p:cNvCxnSpPr/>
            <p:nvPr/>
          </p:nvCxnSpPr>
          <p:spPr>
            <a:xfrm flipH="1">
              <a:off x="5473874" y="2727541"/>
              <a:ext cx="73903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C50B119-0931-4DD4-85CD-11403268B5F5}"/>
                    </a:ext>
                  </a:extLst>
                </p:cNvPr>
                <p:cNvSpPr txBox="1"/>
                <p:nvPr/>
              </p:nvSpPr>
              <p:spPr>
                <a:xfrm>
                  <a:off x="6254685" y="2492014"/>
                  <a:ext cx="19454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C50B119-0931-4DD4-85CD-11403268B5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4685" y="2492014"/>
                  <a:ext cx="19454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50000" r="-184375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763D19C-1B0E-42BD-BD9D-92744D9B81C8}"/>
              </a:ext>
            </a:extLst>
          </p:cNvPr>
          <p:cNvSpPr txBox="1"/>
          <p:nvPr/>
        </p:nvSpPr>
        <p:spPr>
          <a:xfrm>
            <a:off x="9365127" y="4227706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Bias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== </a:t>
            </a:r>
            <a:r>
              <a:rPr lang="ko-KR" altLang="en-US" sz="1600" dirty="0">
                <a:solidFill>
                  <a:srgbClr val="FF0000"/>
                </a:solidFill>
              </a:rPr>
              <a:t>역치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9DD813E-D4C8-4E35-B01A-39A4A046173B}"/>
              </a:ext>
            </a:extLst>
          </p:cNvPr>
          <p:cNvCxnSpPr>
            <a:cxnSpLocks/>
          </p:cNvCxnSpPr>
          <p:nvPr/>
        </p:nvCxnSpPr>
        <p:spPr>
          <a:xfrm flipH="1">
            <a:off x="9817100" y="4227706"/>
            <a:ext cx="4445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8225DC-D073-49F7-B0C8-52B90BC91E30}"/>
                  </a:ext>
                </a:extLst>
              </p:cNvPr>
              <p:cNvSpPr txBox="1"/>
              <p:nvPr/>
            </p:nvSpPr>
            <p:spPr>
              <a:xfrm>
                <a:off x="4812802" y="1841418"/>
                <a:ext cx="382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8225DC-D073-49F7-B0C8-52B90BC9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802" y="1841418"/>
                <a:ext cx="3826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665610-7244-4107-B03E-096F864F854C}"/>
                  </a:ext>
                </a:extLst>
              </p:cNvPr>
              <p:cNvSpPr txBox="1"/>
              <p:nvPr/>
            </p:nvSpPr>
            <p:spPr>
              <a:xfrm>
                <a:off x="4812802" y="2364389"/>
                <a:ext cx="3826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665610-7244-4107-B03E-096F864F8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802" y="2364389"/>
                <a:ext cx="3826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FBB25B-4759-4E96-84BE-F1E547AB1C64}"/>
                  </a:ext>
                </a:extLst>
              </p:cNvPr>
              <p:cNvSpPr txBox="1"/>
              <p:nvPr/>
            </p:nvSpPr>
            <p:spPr>
              <a:xfrm>
                <a:off x="4812802" y="2906028"/>
                <a:ext cx="3826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FBB25B-4759-4E96-84BE-F1E547AB1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802" y="2906028"/>
                <a:ext cx="382669" cy="369332"/>
              </a:xfrm>
              <a:prstGeom prst="rect">
                <a:avLst/>
              </a:prstGeom>
              <a:blipFill>
                <a:blip r:embed="rId10"/>
                <a:stretch>
                  <a:fillRect r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3216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FD7C9-B24D-4ADF-9A2E-421954A4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 Gate Example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5A234A2-1963-41B1-A953-5A5C32514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440" y="1268760"/>
                <a:ext cx="11480800" cy="5040560"/>
              </a:xfrm>
            </p:spPr>
            <p:txBody>
              <a:bodyPr/>
              <a:lstStyle/>
              <a:p>
                <a:r>
                  <a:rPr lang="en-US" altLang="ko-KR" dirty="0"/>
                  <a:t>Single Perceptron Separator</a:t>
                </a:r>
              </a:p>
              <a:p>
                <a:pPr lvl="1"/>
                <a:r>
                  <a:rPr lang="ko-KR" altLang="en-US" b="0" dirty="0"/>
                  <a:t>단일 </a:t>
                </a:r>
                <a:r>
                  <a:rPr lang="ko-KR" altLang="en-US" b="0" dirty="0" err="1"/>
                  <a:t>퍼셉트론</a:t>
                </a:r>
                <a:r>
                  <a:rPr lang="en-US" altLang="ko-KR" b="0" dirty="0"/>
                  <a:t>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out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/>
                  <a:t>공간 분할 측면에서의 </a:t>
                </a:r>
                <a:r>
                  <a:rPr lang="ko-KR" altLang="en-US" dirty="0" err="1"/>
                  <a:t>퍼셉트론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(Sigmoid)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5A234A2-1963-41B1-A953-5A5C32514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440" y="1268760"/>
                <a:ext cx="11480800" cy="5040560"/>
              </a:xfrm>
              <a:blipFill>
                <a:blip r:embed="rId2"/>
                <a:stretch>
                  <a:fillRect l="-478" t="-1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38CCD-6D14-4BE7-88C0-4876D54A7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4</a:t>
            </a:fld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EC0737C-6E0B-4E3B-B9BA-853F7B005BEF}"/>
              </a:ext>
            </a:extLst>
          </p:cNvPr>
          <p:cNvGrpSpPr/>
          <p:nvPr/>
        </p:nvGrpSpPr>
        <p:grpSpPr>
          <a:xfrm>
            <a:off x="4567824" y="2896144"/>
            <a:ext cx="3056351" cy="2805830"/>
            <a:chOff x="4567824" y="3429000"/>
            <a:chExt cx="3056351" cy="280583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C56DCBE-DC6B-47E6-B1DB-4F89A2ABE048}"/>
                </a:ext>
              </a:extLst>
            </p:cNvPr>
            <p:cNvGrpSpPr/>
            <p:nvPr/>
          </p:nvGrpSpPr>
          <p:grpSpPr>
            <a:xfrm flipH="1">
              <a:off x="4567829" y="3441524"/>
              <a:ext cx="3056346" cy="2793306"/>
              <a:chOff x="5457171" y="2279492"/>
              <a:chExt cx="3056346" cy="3080050"/>
            </a:xfrm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801058CD-E85D-4B6A-9B29-690E074D45E2}"/>
                  </a:ext>
                </a:extLst>
              </p:cNvPr>
              <p:cNvSpPr/>
              <p:nvPr/>
            </p:nvSpPr>
            <p:spPr bwMode="auto">
              <a:xfrm rot="16200000">
                <a:off x="5966039" y="2812065"/>
                <a:ext cx="2038611" cy="3056344"/>
              </a:xfrm>
              <a:custGeom>
                <a:avLst/>
                <a:gdLst>
                  <a:gd name="connsiteX0" fmla="*/ 0 w 469400"/>
                  <a:gd name="connsiteY0" fmla="*/ 0 h 1216152"/>
                  <a:gd name="connsiteX1" fmla="*/ 240800 w 469400"/>
                  <a:gd name="connsiteY1" fmla="*/ 0 h 1216152"/>
                  <a:gd name="connsiteX2" fmla="*/ 469400 w 469400"/>
                  <a:gd name="connsiteY2" fmla="*/ 1216152 h 1216152"/>
                  <a:gd name="connsiteX3" fmla="*/ 0 w 469400"/>
                  <a:gd name="connsiteY3" fmla="*/ 1216152 h 1216152"/>
                  <a:gd name="connsiteX4" fmla="*/ 0 w 469400"/>
                  <a:gd name="connsiteY4" fmla="*/ 0 h 121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400" h="1216152">
                    <a:moveTo>
                      <a:pt x="0" y="0"/>
                    </a:moveTo>
                    <a:lnTo>
                      <a:pt x="240800" y="0"/>
                    </a:lnTo>
                    <a:lnTo>
                      <a:pt x="469400" y="1216152"/>
                    </a:lnTo>
                    <a:lnTo>
                      <a:pt x="0" y="12161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00FF">
                  <a:alpha val="50196"/>
                </a:srgbClr>
              </a:solidFill>
              <a:ln w="38100">
                <a:noFill/>
                <a:round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ts val="600"/>
                  </a:spcAft>
                </a:pPr>
                <a:endParaRPr lang="ko-KR" altLang="en-US" sz="1400" dirty="0" err="1">
                  <a:solidFill>
                    <a:srgbClr val="404040"/>
                  </a:solidFill>
                  <a:latin typeface="Arial Rounded MT Bold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D540377C-D4B8-40E3-8836-F9F71C806219}"/>
                  </a:ext>
                </a:extLst>
              </p:cNvPr>
              <p:cNvSpPr/>
              <p:nvPr/>
            </p:nvSpPr>
            <p:spPr bwMode="auto">
              <a:xfrm rot="5400000">
                <a:off x="5966039" y="1770624"/>
                <a:ext cx="2038608" cy="3056344"/>
              </a:xfrm>
              <a:custGeom>
                <a:avLst/>
                <a:gdLst>
                  <a:gd name="connsiteX0" fmla="*/ 0 w 469400"/>
                  <a:gd name="connsiteY0" fmla="*/ 0 h 1216152"/>
                  <a:gd name="connsiteX1" fmla="*/ 240800 w 469400"/>
                  <a:gd name="connsiteY1" fmla="*/ 0 h 1216152"/>
                  <a:gd name="connsiteX2" fmla="*/ 469400 w 469400"/>
                  <a:gd name="connsiteY2" fmla="*/ 1216152 h 1216152"/>
                  <a:gd name="connsiteX3" fmla="*/ 0 w 469400"/>
                  <a:gd name="connsiteY3" fmla="*/ 1216152 h 1216152"/>
                  <a:gd name="connsiteX4" fmla="*/ 0 w 469400"/>
                  <a:gd name="connsiteY4" fmla="*/ 0 h 121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400" h="1216152">
                    <a:moveTo>
                      <a:pt x="0" y="0"/>
                    </a:moveTo>
                    <a:lnTo>
                      <a:pt x="240800" y="0"/>
                    </a:lnTo>
                    <a:lnTo>
                      <a:pt x="469400" y="1216152"/>
                    </a:lnTo>
                    <a:lnTo>
                      <a:pt x="0" y="12161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>
                  <a:alpha val="50196"/>
                </a:srgbClr>
              </a:solidFill>
              <a:ln w="38100">
                <a:noFill/>
                <a:round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ts val="600"/>
                  </a:spcAft>
                </a:pPr>
                <a:endParaRPr lang="ko-KR" altLang="en-US" sz="1400" dirty="0" err="1">
                  <a:solidFill>
                    <a:srgbClr val="404040"/>
                  </a:solidFill>
                  <a:latin typeface="Arial Rounded MT Bold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A8377FA-E23B-42AD-B516-E26390773012}"/>
                </a:ext>
              </a:extLst>
            </p:cNvPr>
            <p:cNvGrpSpPr/>
            <p:nvPr/>
          </p:nvGrpSpPr>
          <p:grpSpPr>
            <a:xfrm>
              <a:off x="4567824" y="3429000"/>
              <a:ext cx="3056351" cy="2805830"/>
              <a:chOff x="4659682" y="3056351"/>
              <a:chExt cx="3056351" cy="2805830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6BFE4964-0343-45D3-8328-36E2CCA41DAC}"/>
                  </a:ext>
                </a:extLst>
              </p:cNvPr>
              <p:cNvCxnSpPr/>
              <p:nvPr/>
            </p:nvCxnSpPr>
            <p:spPr>
              <a:xfrm>
                <a:off x="4659682" y="3056351"/>
                <a:ext cx="0" cy="28058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FC26818D-EE48-49F4-8BCC-40C6BF5C6DD4}"/>
                  </a:ext>
                </a:extLst>
              </p:cNvPr>
              <p:cNvCxnSpPr/>
              <p:nvPr/>
            </p:nvCxnSpPr>
            <p:spPr>
              <a:xfrm>
                <a:off x="4659682" y="5862181"/>
                <a:ext cx="30563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52E833E-E451-42E3-93AF-04340734C44E}"/>
                </a:ext>
              </a:extLst>
            </p:cNvPr>
            <p:cNvCxnSpPr>
              <a:stCxn id="30" idx="1"/>
              <a:endCxn id="29" idx="1"/>
            </p:cNvCxnSpPr>
            <p:nvPr/>
          </p:nvCxnSpPr>
          <p:spPr>
            <a:xfrm>
              <a:off x="4567831" y="4389960"/>
              <a:ext cx="3056342" cy="896433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59B54ED-5CFD-4429-BFC3-15707F244D93}"/>
                </a:ext>
              </a:extLst>
            </p:cNvPr>
            <p:cNvSpPr txBox="1"/>
            <p:nvPr/>
          </p:nvSpPr>
          <p:spPr>
            <a:xfrm>
              <a:off x="7192121" y="3429000"/>
              <a:ext cx="319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dirty="0"/>
                <a:t>1</a:t>
              </a:r>
              <a:endParaRPr lang="ko-KR" altLang="en-US" sz="3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BBBBC7-A007-4528-ABB4-8DCEC5B18785}"/>
                </a:ext>
              </a:extLst>
            </p:cNvPr>
            <p:cNvSpPr txBox="1"/>
            <p:nvPr/>
          </p:nvSpPr>
          <p:spPr>
            <a:xfrm>
              <a:off x="4630453" y="5564872"/>
              <a:ext cx="319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0</a:t>
              </a:r>
              <a:endParaRPr lang="ko-KR" altLang="en-US" sz="3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6DEA44-29F9-45BC-A3F4-25107187CC6A}"/>
                  </a:ext>
                </a:extLst>
              </p:cNvPr>
              <p:cNvSpPr txBox="1"/>
              <p:nvPr/>
            </p:nvSpPr>
            <p:spPr>
              <a:xfrm>
                <a:off x="7624173" y="4522704"/>
                <a:ext cx="11684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6DEA44-29F9-45BC-A3F4-25107187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173" y="4522704"/>
                <a:ext cx="1168461" cy="461665"/>
              </a:xfrm>
              <a:prstGeom prst="rect">
                <a:avLst/>
              </a:prstGeom>
              <a:blipFill>
                <a:blip r:embed="rId3"/>
                <a:stretch>
                  <a:fillRect l="-524" r="-524"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67214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FD7C9-B24D-4ADF-9A2E-421954A4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 Gate Example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5A234A2-1963-41B1-A953-5A5C32514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440" y="1268760"/>
                <a:ext cx="11480800" cy="5040560"/>
              </a:xfrm>
            </p:spPr>
            <p:txBody>
              <a:bodyPr/>
              <a:lstStyle/>
              <a:p>
                <a:r>
                  <a:rPr lang="en-US" altLang="ko-KR" dirty="0"/>
                  <a:t>Single Perceptron Separator</a:t>
                </a:r>
              </a:p>
              <a:p>
                <a:pPr lvl="1"/>
                <a:r>
                  <a:rPr lang="ko-KR" altLang="en-US" dirty="0"/>
                  <a:t>문제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단순한 </a:t>
                </a:r>
                <a:r>
                  <a:rPr lang="en-US" altLang="ko-KR" dirty="0"/>
                  <a:t>Boolean </a:t>
                </a:r>
                <a:r>
                  <a:rPr lang="ko-KR" altLang="en-US" dirty="0"/>
                  <a:t>함수 근사</a:t>
                </a:r>
                <a:r>
                  <a:rPr lang="en-US" altLang="ko-KR" dirty="0"/>
                  <a:t>(AND, OR, XOR)</a:t>
                </a:r>
              </a:p>
              <a:p>
                <a:pPr lvl="1"/>
                <a:r>
                  <a:rPr lang="ko-KR" altLang="en-US" dirty="0"/>
                  <a:t>입력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노이즈를 포함하는</a:t>
                </a:r>
                <a:r>
                  <a:rPr lang="en-US" altLang="ko-KR" dirty="0"/>
                  <a:t> 0 </a:t>
                </a:r>
                <a:r>
                  <a:rPr lang="ko-KR" altLang="en-US" dirty="0"/>
                  <a:t>혹은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의 값을 가지는 </a:t>
                </a:r>
                <a:r>
                  <a:rPr lang="en-US" altLang="ko-KR" dirty="0"/>
                  <a:t>x, y</a:t>
                </a:r>
              </a:p>
              <a:p>
                <a:pPr lvl="1"/>
                <a:r>
                  <a:rPr lang="ko-KR" altLang="en-US" dirty="0"/>
                  <a:t>출력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예측된 함수의 결과 </a:t>
                </a:r>
                <a:r>
                  <a:rPr lang="en-US" altLang="ko-KR" dirty="0"/>
                  <a:t>: </a:t>
                </a:r>
                <a:r>
                  <a:rPr lang="en-US" altLang="ko-KR" dirty="0" err="1"/>
                  <a:t>val</a:t>
                </a:r>
                <a:r>
                  <a:rPr lang="en-US" altLang="ko-KR" dirty="0"/>
                  <a:t>_(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dirty="0"/>
                  <a:t>)</a:t>
                </a:r>
              </a:p>
              <a:p>
                <a:pPr lvl="1"/>
                <a:r>
                  <a:rPr lang="en-US" altLang="ko-KR" dirty="0"/>
                  <a:t>Loss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function</a:t>
                </a:r>
              </a:p>
              <a:p>
                <a:pPr lvl="2"/>
                <a:r>
                  <a:rPr lang="ko-KR" altLang="en-US" dirty="0"/>
                  <a:t>실제 함수의 결과와 예측된 결과의 차이를 최소화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𝑣𝑎𝑙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𝑣𝑎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(L2 loss, reduce sum)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5A234A2-1963-41B1-A953-5A5C32514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440" y="1268760"/>
                <a:ext cx="11480800" cy="5040560"/>
              </a:xfrm>
              <a:blipFill>
                <a:blip r:embed="rId2"/>
                <a:stretch>
                  <a:fillRect l="-478" t="-1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38CCD-6D14-4BE7-88C0-4876D54A7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5</a:t>
            </a:fld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A505EB5-C134-49D2-AAA6-58ED10BC0691}"/>
              </a:ext>
            </a:extLst>
          </p:cNvPr>
          <p:cNvGrpSpPr/>
          <p:nvPr/>
        </p:nvGrpSpPr>
        <p:grpSpPr>
          <a:xfrm>
            <a:off x="8787208" y="1268760"/>
            <a:ext cx="2781400" cy="2589548"/>
            <a:chOff x="8542020" y="1159181"/>
            <a:chExt cx="2781400" cy="258954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1DDA3A-4C5F-4178-B096-5D03E604484D}"/>
                </a:ext>
              </a:extLst>
            </p:cNvPr>
            <p:cNvCxnSpPr/>
            <p:nvPr/>
          </p:nvCxnSpPr>
          <p:spPr>
            <a:xfrm>
              <a:off x="8805797" y="1268760"/>
              <a:ext cx="0" cy="20255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0FA00A4-D577-40C3-9D91-4219DAEF8086}"/>
                </a:ext>
              </a:extLst>
            </p:cNvPr>
            <p:cNvCxnSpPr/>
            <p:nvPr/>
          </p:nvCxnSpPr>
          <p:spPr>
            <a:xfrm>
              <a:off x="8805797" y="3294345"/>
              <a:ext cx="2167003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C1DF43-ADB9-4EB1-AA4D-B5F3042A7B74}"/>
                </a:ext>
              </a:extLst>
            </p:cNvPr>
            <p:cNvSpPr/>
            <p:nvPr/>
          </p:nvSpPr>
          <p:spPr bwMode="auto">
            <a:xfrm>
              <a:off x="8694629" y="3183177"/>
              <a:ext cx="222335" cy="2223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1900FF"/>
              </a:solidFill>
              <a:round/>
              <a:headEnd/>
              <a:tailEnd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ts val="600"/>
                </a:spcAft>
              </a:pPr>
              <a:endParaRPr lang="ko-KR" altLang="en-US" sz="1400" dirty="0" err="1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7F9E100-4B4D-4463-8E1A-1CD6AFC6F7D5}"/>
                </a:ext>
              </a:extLst>
            </p:cNvPr>
            <p:cNvSpPr/>
            <p:nvPr/>
          </p:nvSpPr>
          <p:spPr bwMode="auto">
            <a:xfrm>
              <a:off x="9778130" y="3183177"/>
              <a:ext cx="222335" cy="2223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1900FF"/>
              </a:solidFill>
              <a:round/>
              <a:headEnd/>
              <a:tailEnd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ts val="600"/>
                </a:spcAft>
              </a:pPr>
              <a:endParaRPr lang="ko-KR" altLang="en-US" sz="1400" dirty="0" err="1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56A822B-B809-4D6D-9675-5966F8AC43EB}"/>
                </a:ext>
              </a:extLst>
            </p:cNvPr>
            <p:cNvSpPr/>
            <p:nvPr/>
          </p:nvSpPr>
          <p:spPr bwMode="auto">
            <a:xfrm>
              <a:off x="8694628" y="2170384"/>
              <a:ext cx="222335" cy="2223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1900FF"/>
              </a:solidFill>
              <a:round/>
              <a:headEnd/>
              <a:tailEnd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ts val="600"/>
                </a:spcAft>
              </a:pPr>
              <a:endParaRPr lang="ko-KR" altLang="en-US" sz="1400" dirty="0" err="1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CAC7BB2-082A-45C7-83A9-AFE95432E69D}"/>
                </a:ext>
              </a:extLst>
            </p:cNvPr>
            <p:cNvSpPr/>
            <p:nvPr/>
          </p:nvSpPr>
          <p:spPr bwMode="auto">
            <a:xfrm>
              <a:off x="9778129" y="2170384"/>
              <a:ext cx="222335" cy="2223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ts val="600"/>
                </a:spcAft>
              </a:pPr>
              <a:endParaRPr lang="ko-KR" altLang="en-US" sz="1400" dirty="0" err="1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04CD110-A8BD-49FD-A240-5863DB8B846F}"/>
                </a:ext>
              </a:extLst>
            </p:cNvPr>
            <p:cNvCxnSpPr>
              <a:cxnSpLocks/>
            </p:cNvCxnSpPr>
            <p:nvPr/>
          </p:nvCxnSpPr>
          <p:spPr>
            <a:xfrm>
              <a:off x="8542020" y="1523792"/>
              <a:ext cx="2224937" cy="2224937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6610FDC-8CE1-441C-A355-EFB4F454D93E}"/>
                </a:ext>
              </a:extLst>
            </p:cNvPr>
            <p:cNvGrpSpPr/>
            <p:nvPr/>
          </p:nvGrpSpPr>
          <p:grpSpPr>
            <a:xfrm>
              <a:off x="10622180" y="1159181"/>
              <a:ext cx="701240" cy="729221"/>
              <a:chOff x="10222170" y="3830402"/>
              <a:chExt cx="701240" cy="729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FF0C446-DD76-4663-AF4F-AEF5D2C16871}"/>
                  </a:ext>
                </a:extLst>
              </p:cNvPr>
              <p:cNvSpPr/>
              <p:nvPr/>
            </p:nvSpPr>
            <p:spPr bwMode="auto">
              <a:xfrm>
                <a:off x="10222170" y="3830402"/>
                <a:ext cx="680860" cy="72920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ts val="600"/>
                  </a:spcAft>
                </a:pPr>
                <a:endParaRPr lang="ko-KR" altLang="en-US" sz="1400" dirty="0" err="1">
                  <a:solidFill>
                    <a:srgbClr val="404040"/>
                  </a:solidFill>
                  <a:latin typeface="Arial Rounded MT Bold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3A6C3D2-E89C-4298-848E-AE76521ACE36}"/>
                  </a:ext>
                </a:extLst>
              </p:cNvPr>
              <p:cNvGrpSpPr/>
              <p:nvPr/>
            </p:nvGrpSpPr>
            <p:grpSpPr>
              <a:xfrm>
                <a:off x="10293053" y="3830402"/>
                <a:ext cx="630357" cy="729221"/>
                <a:chOff x="10293053" y="3830402"/>
                <a:chExt cx="630357" cy="729221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E194D4E-86F3-4122-A2AA-3178F6A7C0F5}"/>
                    </a:ext>
                  </a:extLst>
                </p:cNvPr>
                <p:cNvSpPr/>
                <p:nvPr/>
              </p:nvSpPr>
              <p:spPr bwMode="auto">
                <a:xfrm>
                  <a:off x="10293053" y="3903901"/>
                  <a:ext cx="222335" cy="22233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rmAutofit fontScale="85000" lnSpcReduction="20000"/>
                </a:bodyPr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ts val="600"/>
                    </a:spcAft>
                  </a:pPr>
                  <a:endParaRPr lang="ko-KR" altLang="en-US" sz="1400" dirty="0" err="1">
                    <a:solidFill>
                      <a:srgbClr val="404040"/>
                    </a:solidFill>
                    <a:latin typeface="Arial Rounded MT Bold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F863153-FEB5-42A7-9566-FD9ABF3F67DF}"/>
                    </a:ext>
                  </a:extLst>
                </p:cNvPr>
                <p:cNvSpPr/>
                <p:nvPr/>
              </p:nvSpPr>
              <p:spPr bwMode="auto">
                <a:xfrm>
                  <a:off x="10293053" y="4263790"/>
                  <a:ext cx="222335" cy="22233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1900FF"/>
                  </a:solidFill>
                  <a:round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rmAutofit fontScale="85000" lnSpcReduction="20000"/>
                </a:bodyPr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ts val="600"/>
                    </a:spcAft>
                  </a:pPr>
                  <a:endParaRPr lang="ko-KR" altLang="en-US" sz="1400" dirty="0" err="1">
                    <a:solidFill>
                      <a:srgbClr val="404040"/>
                    </a:solidFill>
                    <a:latin typeface="Arial Rounded MT Bold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7947E87-CE9D-4C36-B5C9-8FBBDEB13999}"/>
                    </a:ext>
                  </a:extLst>
                </p:cNvPr>
                <p:cNvSpPr txBox="1"/>
                <p:nvPr/>
              </p:nvSpPr>
              <p:spPr>
                <a:xfrm>
                  <a:off x="10610504" y="3830402"/>
                  <a:ext cx="3129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48F1975-CB31-47F7-8DA8-9EAF7D63ECDE}"/>
                    </a:ext>
                  </a:extLst>
                </p:cNvPr>
                <p:cNvSpPr txBox="1"/>
                <p:nvPr/>
              </p:nvSpPr>
              <p:spPr>
                <a:xfrm>
                  <a:off x="10610504" y="4190291"/>
                  <a:ext cx="3129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0</a:t>
                  </a:r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5962607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FD7C9-B24D-4ADF-9A2E-421954A4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 Gate Example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234A2-1963-41B1-A953-5A5C32514E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Imports</a:t>
            </a:r>
          </a:p>
          <a:p>
            <a:pPr lvl="1"/>
            <a:r>
              <a:rPr lang="en-US" altLang="ko-KR" dirty="0"/>
              <a:t>torch : </a:t>
            </a:r>
            <a:r>
              <a:rPr lang="ko-KR" altLang="en-US" dirty="0"/>
              <a:t>가장 기본적인 </a:t>
            </a: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1"/>
            <a:r>
              <a:rPr lang="en-US" altLang="ko-KR" dirty="0" err="1"/>
              <a:t>torch.nn</a:t>
            </a:r>
            <a:r>
              <a:rPr lang="en-US" altLang="ko-KR" dirty="0"/>
              <a:t> : </a:t>
            </a:r>
            <a:r>
              <a:rPr lang="ko-KR" altLang="en-US" dirty="0"/>
              <a:t>인공신경망 관련 함수</a:t>
            </a:r>
            <a:r>
              <a:rPr lang="en-US" altLang="ko-KR" dirty="0"/>
              <a:t>/</a:t>
            </a:r>
            <a:r>
              <a:rPr lang="ko-KR" altLang="en-US" dirty="0"/>
              <a:t>클래스 등이 선언된 모듈</a:t>
            </a:r>
            <a:endParaRPr lang="en-US" altLang="ko-KR" dirty="0"/>
          </a:p>
          <a:p>
            <a:pPr lvl="1"/>
            <a:r>
              <a:rPr lang="en-US" altLang="ko-KR" dirty="0" err="1"/>
              <a:t>torch.optim</a:t>
            </a:r>
            <a:r>
              <a:rPr lang="en-US" altLang="ko-KR" dirty="0"/>
              <a:t> : optimizer</a:t>
            </a:r>
            <a:r>
              <a:rPr lang="ko-KR" altLang="en-US" dirty="0"/>
              <a:t>가 정의된 모듈</a:t>
            </a:r>
            <a:endParaRPr lang="en-US" altLang="ko-KR" dirty="0"/>
          </a:p>
          <a:p>
            <a:pPr lvl="2"/>
            <a:r>
              <a:rPr lang="en-US" altLang="ko-KR" dirty="0"/>
              <a:t>Adam : Adam Optimizer</a:t>
            </a:r>
          </a:p>
          <a:p>
            <a:pPr lvl="1"/>
            <a:r>
              <a:rPr lang="en-US" altLang="ko-KR" dirty="0"/>
              <a:t>torch.utils.data.* : </a:t>
            </a:r>
            <a:r>
              <a:rPr lang="ko-KR" altLang="en-US" dirty="0"/>
              <a:t>학습 세팅을 편하게 해주기 위한 </a:t>
            </a:r>
            <a:r>
              <a:rPr lang="en-US" altLang="ko-KR" dirty="0"/>
              <a:t>dataset</a:t>
            </a:r>
            <a:r>
              <a:rPr lang="ko-KR" altLang="en-US" dirty="0"/>
              <a:t>의 </a:t>
            </a:r>
            <a:r>
              <a:rPr lang="en-US" altLang="ko-KR" dirty="0"/>
              <a:t>class</a:t>
            </a:r>
            <a:r>
              <a:rPr lang="ko-KR" altLang="en-US" dirty="0"/>
              <a:t>가 선언된 모듈들</a:t>
            </a:r>
            <a:endParaRPr lang="en-US" altLang="ko-KR" dirty="0"/>
          </a:p>
          <a:p>
            <a:pPr lvl="1"/>
            <a:r>
              <a:rPr lang="en-US" altLang="ko-KR" dirty="0"/>
              <a:t>matplotlib : </a:t>
            </a:r>
            <a:r>
              <a:rPr lang="ko-KR" altLang="en-US" dirty="0"/>
              <a:t>결과를 시각화 하는 모듈</a:t>
            </a:r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583E922-90E1-4248-98F1-DE852B6A6D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8365" y="2680571"/>
            <a:ext cx="4881396" cy="221599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38CCD-6D14-4BE7-88C0-4876D54A7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7781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FD7C9-B24D-4ADF-9A2E-421954A4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 Gate Example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234A2-1963-41B1-A953-5A5C32514E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Class Separator</a:t>
            </a:r>
          </a:p>
          <a:p>
            <a:pPr lvl="1"/>
            <a:r>
              <a:rPr lang="en-US" altLang="ko-KR" dirty="0" err="1"/>
              <a:t>torch.nn.Parameter</a:t>
            </a:r>
            <a:r>
              <a:rPr lang="en-US" altLang="ko-KR" dirty="0"/>
              <a:t>(</a:t>
            </a:r>
            <a:r>
              <a:rPr lang="en-US" altLang="ko-KR" i="1" dirty="0"/>
              <a:t>TENSOR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학습의 대상이 되는 변수</a:t>
            </a:r>
            <a:r>
              <a:rPr lang="en-US" altLang="ko-KR" dirty="0"/>
              <a:t>(w)</a:t>
            </a:r>
            <a:r>
              <a:rPr lang="ko-KR" altLang="en-US" dirty="0"/>
              <a:t>를 설정</a:t>
            </a:r>
            <a:endParaRPr lang="en-US" altLang="ko-KR" dirty="0"/>
          </a:p>
          <a:p>
            <a:pPr lvl="1"/>
            <a:r>
              <a:rPr lang="en-US" altLang="ko-KR" dirty="0" err="1"/>
              <a:t>torch.Tensor</a:t>
            </a:r>
            <a:r>
              <a:rPr lang="en-US" altLang="ko-KR" dirty="0"/>
              <a:t>(</a:t>
            </a:r>
            <a:r>
              <a:rPr lang="en-US" altLang="ko-KR" i="1" dirty="0"/>
              <a:t>INITIAL_VALUE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Tensor</a:t>
            </a:r>
            <a:r>
              <a:rPr lang="ko-KR" altLang="en-US" dirty="0"/>
              <a:t>의 형태로 </a:t>
            </a:r>
            <a:r>
              <a:rPr lang="en-US" altLang="ko-KR" dirty="0"/>
              <a:t>initial value</a:t>
            </a:r>
            <a:r>
              <a:rPr lang="ko-KR" altLang="en-US" dirty="0"/>
              <a:t>를 변환</a:t>
            </a:r>
            <a:endParaRPr lang="en-US" altLang="ko-KR" dirty="0"/>
          </a:p>
          <a:p>
            <a:pPr lvl="2"/>
            <a:r>
              <a:rPr lang="en-US" altLang="ko-KR" dirty="0" err="1"/>
              <a:t>Pytorch</a:t>
            </a:r>
            <a:r>
              <a:rPr lang="ko-KR" altLang="en-US" dirty="0"/>
              <a:t>에서는 </a:t>
            </a:r>
            <a:r>
              <a:rPr lang="en-US" altLang="ko-KR" dirty="0"/>
              <a:t>Tensor</a:t>
            </a:r>
            <a:r>
              <a:rPr lang="ko-KR" altLang="en-US" dirty="0"/>
              <a:t>로 연산</a:t>
            </a:r>
            <a:endParaRPr lang="en-US" altLang="ko-KR" dirty="0"/>
          </a:p>
          <a:p>
            <a:pPr lvl="2"/>
            <a:r>
              <a:rPr lang="en-US" altLang="ko-KR" dirty="0" err="1"/>
              <a:t>Tensor.item</a:t>
            </a:r>
            <a:r>
              <a:rPr lang="en-US" altLang="ko-KR" dirty="0"/>
              <a:t>() : </a:t>
            </a:r>
            <a:r>
              <a:rPr lang="ko-KR" altLang="en-US" dirty="0"/>
              <a:t>값을 가져옴</a:t>
            </a:r>
            <a:endParaRPr lang="en-US" altLang="ko-KR" dirty="0"/>
          </a:p>
          <a:p>
            <a:pPr lvl="1"/>
            <a:r>
              <a:rPr lang="en-US" altLang="ko-KR" dirty="0" err="1"/>
              <a:t>torch.sigmoid</a:t>
            </a:r>
            <a:endParaRPr lang="en-US" altLang="ko-KR" dirty="0"/>
          </a:p>
          <a:p>
            <a:pPr lvl="2"/>
            <a:r>
              <a:rPr lang="ko-KR" altLang="en-US" dirty="0"/>
              <a:t>모든 원소에 </a:t>
            </a:r>
            <a:r>
              <a:rPr lang="en-US" altLang="ko-KR" dirty="0"/>
              <a:t>sigmoid </a:t>
            </a:r>
            <a:r>
              <a:rPr lang="ko-KR" altLang="en-US" dirty="0"/>
              <a:t>함수 연산 수행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forward(</a:t>
            </a:r>
            <a:r>
              <a:rPr lang="en-US" altLang="ko-KR" i="1" dirty="0"/>
              <a:t>INPUT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모델이 계산할 </a:t>
            </a:r>
            <a:r>
              <a:rPr lang="en-US" altLang="ko-KR" dirty="0"/>
              <a:t>main</a:t>
            </a:r>
            <a:r>
              <a:rPr lang="ko-KR" altLang="en-US" dirty="0"/>
              <a:t> </a:t>
            </a:r>
            <a:r>
              <a:rPr lang="en-US" altLang="ko-KR" dirty="0"/>
              <a:t>function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38CCD-6D14-4BE7-88C0-4876D54A7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B534B98-EAEC-402D-AB7B-7EB15FDB0A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4608" y="2342368"/>
            <a:ext cx="5128910" cy="28924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191BE97-21D4-46EE-B2AA-4C9340F03784}"/>
              </a:ext>
            </a:extLst>
          </p:cNvPr>
          <p:cNvSpPr/>
          <p:nvPr/>
        </p:nvSpPr>
        <p:spPr bwMode="auto">
          <a:xfrm>
            <a:off x="6706968" y="2965142"/>
            <a:ext cx="4861639" cy="621437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26" name="Picture 2" descr="Sigmoid function - Wikipedia">
            <a:extLst>
              <a:ext uri="{FF2B5EF4-FFF2-40B4-BE49-F238E27FC236}">
                <a16:creationId xmlns:a16="http://schemas.microsoft.com/office/drawing/2014/main" id="{F8D735DB-7A8D-49A3-965D-EB663816E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172" y="140435"/>
            <a:ext cx="3259896" cy="217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11837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FD7C9-B24D-4ADF-9A2E-421954A4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 Gate Example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234A2-1963-41B1-A953-5A5C32514E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Class </a:t>
            </a:r>
            <a:r>
              <a:rPr lang="en-US" altLang="ko-KR" dirty="0" err="1"/>
              <a:t>DataGenerator</a:t>
            </a:r>
            <a:endParaRPr lang="en-US" altLang="ko-KR" dirty="0"/>
          </a:p>
          <a:p>
            <a:pPr lvl="1"/>
            <a:r>
              <a:rPr lang="en-US" altLang="ko-KR" dirty="0" err="1"/>
              <a:t>val</a:t>
            </a:r>
            <a:r>
              <a:rPr lang="en-US" altLang="ko-KR" dirty="0"/>
              <a:t> : (</a:t>
            </a:r>
            <a:r>
              <a:rPr lang="en-US" altLang="ko-KR" dirty="0" err="1"/>
              <a:t>x,y</a:t>
            </a:r>
            <a:r>
              <a:rPr lang="en-US" altLang="ko-KR" dirty="0"/>
              <a:t>)</a:t>
            </a:r>
            <a:r>
              <a:rPr lang="ko-KR" altLang="en-US" dirty="0"/>
              <a:t>값이 </a:t>
            </a:r>
            <a:r>
              <a:rPr lang="en-US" altLang="ko-KR" dirty="0"/>
              <a:t>(0,0), (0,1), (1,0), (1,1)</a:t>
            </a:r>
            <a:r>
              <a:rPr lang="ko-KR" altLang="en-US" dirty="0"/>
              <a:t>일 때의 값을 저장함</a:t>
            </a:r>
            <a:endParaRPr lang="en-US" altLang="ko-KR" dirty="0"/>
          </a:p>
          <a:p>
            <a:pPr lvl="1"/>
            <a:r>
              <a:rPr lang="en-US" altLang="ko-KR" dirty="0" err="1"/>
              <a:t>x,y</a:t>
            </a:r>
            <a:r>
              <a:rPr lang="en-US" altLang="ko-KR" dirty="0"/>
              <a:t> : {0,1}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값을 가져오고 </a:t>
            </a:r>
            <a:r>
              <a:rPr lang="en-US" altLang="ko-KR" dirty="0"/>
              <a:t>N(0,0.16)</a:t>
            </a:r>
            <a:r>
              <a:rPr lang="ko-KR" altLang="en-US" dirty="0"/>
              <a:t>의 노이즈를 더함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38CCD-6D14-4BE7-88C0-4876D54A7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E923E21-C6F3-448A-AF45-19233F19A1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47117" y="1268413"/>
            <a:ext cx="4123891" cy="50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758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FD7C9-B24D-4ADF-9A2E-421954A4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 Gate Example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234A2-1963-41B1-A953-5A5C32514E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Training setup</a:t>
            </a:r>
          </a:p>
          <a:p>
            <a:pPr lvl="1"/>
            <a:r>
              <a:rPr lang="en-US" altLang="ko-KR" dirty="0"/>
              <a:t>LEARNING_RATE</a:t>
            </a:r>
          </a:p>
          <a:p>
            <a:pPr lvl="2"/>
            <a:r>
              <a:rPr lang="ko-KR" altLang="en-US" dirty="0"/>
              <a:t>한번의 학습을 통해 변화시키는 정도</a:t>
            </a:r>
            <a:endParaRPr lang="en-US" altLang="ko-KR" dirty="0"/>
          </a:p>
          <a:p>
            <a:pPr lvl="2"/>
            <a:r>
              <a:rPr lang="ko-KR" altLang="en-US" dirty="0"/>
              <a:t>문제마다 적절한 값 설정 필요</a:t>
            </a:r>
            <a:endParaRPr lang="en-US" altLang="ko-KR" dirty="0"/>
          </a:p>
          <a:p>
            <a:pPr lvl="1"/>
            <a:r>
              <a:rPr lang="en-US" altLang="ko-KR" dirty="0"/>
              <a:t>BATCH_SIZE</a:t>
            </a:r>
          </a:p>
          <a:p>
            <a:pPr lvl="2"/>
            <a:r>
              <a:rPr lang="ko-KR" altLang="en-US" dirty="0"/>
              <a:t>한번에 전체 데이터를 넣는 것은 크기가 너무 클 뿐 아니라</a:t>
            </a:r>
            <a:r>
              <a:rPr lang="en-US" altLang="ko-KR" dirty="0"/>
              <a:t>, </a:t>
            </a:r>
            <a:r>
              <a:rPr lang="ko-KR" altLang="en-US" dirty="0"/>
              <a:t>좋지 않음</a:t>
            </a:r>
            <a:endParaRPr lang="en-US" altLang="ko-KR" dirty="0"/>
          </a:p>
          <a:p>
            <a:pPr lvl="2"/>
            <a:r>
              <a:rPr lang="en-US" altLang="ko-KR" dirty="0"/>
              <a:t>Batch</a:t>
            </a:r>
            <a:r>
              <a:rPr lang="ko-KR" altLang="en-US" dirty="0"/>
              <a:t>의 크기를 설정하여 </a:t>
            </a:r>
            <a:r>
              <a:rPr lang="en-US" altLang="ko-KR" dirty="0"/>
              <a:t>random sampling</a:t>
            </a:r>
          </a:p>
          <a:p>
            <a:pPr lvl="1"/>
            <a:r>
              <a:rPr lang="en-US" altLang="ko-KR" dirty="0"/>
              <a:t>NUM_EPOCHES</a:t>
            </a:r>
          </a:p>
          <a:p>
            <a:pPr lvl="2"/>
            <a:r>
              <a:rPr lang="ko-KR" altLang="en-US" dirty="0"/>
              <a:t>전체</a:t>
            </a:r>
            <a:r>
              <a:rPr lang="en-US" altLang="ko-KR" dirty="0"/>
              <a:t> </a:t>
            </a:r>
            <a:r>
              <a:rPr lang="ko-KR" altLang="en-US" dirty="0"/>
              <a:t>반복할 총 </a:t>
            </a:r>
            <a:r>
              <a:rPr lang="en-US" altLang="ko-KR" dirty="0"/>
              <a:t>epoch</a:t>
            </a:r>
            <a:r>
              <a:rPr lang="ko-KR" altLang="en-US" dirty="0"/>
              <a:t>의 수</a:t>
            </a:r>
            <a:endParaRPr lang="en-US" altLang="ko-KR" dirty="0"/>
          </a:p>
          <a:p>
            <a:pPr lvl="2"/>
            <a:r>
              <a:rPr lang="en-US" altLang="ko-KR" dirty="0"/>
              <a:t>1 epoch</a:t>
            </a:r>
            <a:r>
              <a:rPr lang="ko-KR" altLang="en-US" dirty="0"/>
              <a:t> </a:t>
            </a:r>
            <a:r>
              <a:rPr lang="en-US" altLang="ko-KR" dirty="0"/>
              <a:t>==</a:t>
            </a:r>
            <a:r>
              <a:rPr lang="ko-KR" altLang="en-US" dirty="0"/>
              <a:t> 데이터셋의 한 </a:t>
            </a:r>
            <a:r>
              <a:rPr lang="en-US" altLang="ko-KR" dirty="0" err="1"/>
              <a:t>iter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38CCD-6D14-4BE7-88C0-4876D54A7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E610EA12-B258-4779-85A6-4869B7FD12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9517" y="1723558"/>
            <a:ext cx="5119092" cy="41300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F1C6527-8371-428C-919F-ED80C00BD296}"/>
              </a:ext>
            </a:extLst>
          </p:cNvPr>
          <p:cNvSpPr/>
          <p:nvPr/>
        </p:nvSpPr>
        <p:spPr bwMode="auto">
          <a:xfrm>
            <a:off x="6449517" y="1980795"/>
            <a:ext cx="1966514" cy="78016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62331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t" id="{80E987BB-C28B-4653-B373-628BAF32D691}" vid="{663B2C82-A4D7-4907-B96B-9721AB1598C1}"/>
    </a:ext>
  </a:ext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GF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BI">
  <a:themeElements>
    <a:clrScheme name="">
      <a:dk1>
        <a:srgbClr val="000000"/>
      </a:dk1>
      <a:lt1>
        <a:srgbClr val="EAEAE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3F3F3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연구소2004">
      <a:majorFont>
        <a:latin typeface="HY헤드라인M"/>
        <a:ea typeface="HY헤드라인M"/>
        <a:cs typeface=""/>
      </a:majorFont>
      <a:minorFont>
        <a:latin typeface="Book Antiqu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연구소200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Office 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 w="28575">
          <a:solidFill>
            <a:srgbClr val="FF0000"/>
          </a:solidFill>
        </a:ln>
      </a:spPr>
      <a:bodyPr wrap="square" lIns="108000" rIns="108000" rtlCol="0" anchor="t">
        <a:noAutofit/>
      </a:bodyPr>
      <a:lstStyle>
        <a:defPPr marL="180975" indent="-180975" latinLnBrk="0">
          <a:buFont typeface="Arial" panose="020B0604020202020204" pitchFamily="34" charset="0"/>
          <a:buChar char="•"/>
          <a:defRPr b="1" dirty="0" err="1" smtClean="0">
            <a:latin typeface="맑은 고딕" pitchFamily="50" charset="-127"/>
            <a:ea typeface="맑은 고딕" pitchFamily="50" charset="-127"/>
          </a:defRPr>
        </a:defPPr>
      </a:lstStyle>
    </a:spDef>
  </a:objectDefaults>
  <a:extraClrSchemeLst>
    <a:extraClrScheme>
      <a:clrScheme name="1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2">
  <a:themeElements>
    <a:clrScheme name="Custom 23">
      <a:dk1>
        <a:sysClr val="windowText" lastClr="000000"/>
      </a:dk1>
      <a:lt1>
        <a:srgbClr val="FFFFFF"/>
      </a:lt1>
      <a:dk2>
        <a:srgbClr val="7DA100"/>
      </a:dk2>
      <a:lt2>
        <a:srgbClr val="FBE5B4"/>
      </a:lt2>
      <a:accent1>
        <a:srgbClr val="B74D21"/>
      </a:accent1>
      <a:accent2>
        <a:srgbClr val="A32323"/>
      </a:accent2>
      <a:accent3>
        <a:srgbClr val="4576A3"/>
      </a:accent3>
      <a:accent4>
        <a:srgbClr val="615D9A"/>
      </a:accent4>
      <a:accent5>
        <a:srgbClr val="808000"/>
      </a:accent5>
      <a:accent6>
        <a:srgbClr val="BF7B1B"/>
      </a:accent6>
      <a:hlink>
        <a:srgbClr val="99350B"/>
      </a:hlink>
      <a:folHlink>
        <a:srgbClr val="785140"/>
      </a:folHlink>
    </a:clrScheme>
    <a:fontScheme name="1_board 2-14-08 ops review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테크닉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38100">
          <a:solidFill>
            <a:schemeClr val="tx2"/>
          </a:solidFill>
          <a:round/>
          <a:headEnd/>
          <a:tailEnd/>
        </a:ln>
        <a:effectLst>
          <a:outerShdw dist="38100" dir="2700000" rotWithShape="0">
            <a:srgbClr val="808080">
              <a:alpha val="42999"/>
            </a:srgbClr>
          </a:outerShdw>
        </a:effectLst>
      </a:spPr>
      <a:bodyPr lIns="0" tIns="0" rIns="0" bIns="0" rtlCol="0" anchor="ctr">
        <a:normAutofit/>
      </a:bodyPr>
      <a:lstStyle>
        <a:defPPr algn="ctr" fontAlgn="base" latinLnBrk="0">
          <a:spcBef>
            <a:spcPct val="0"/>
          </a:spcBef>
          <a:spcAft>
            <a:spcPts val="600"/>
          </a:spcAft>
          <a:defRPr sz="1400" dirty="0" err="1" smtClean="0">
            <a:solidFill>
              <a:srgbClr val="404040"/>
            </a:solidFill>
            <a:latin typeface="Arial Rounded MT Bold" pitchFamily="34" charset="0"/>
            <a:ea typeface="맑은 고딕" pitchFamily="50" charset="-127"/>
            <a:cs typeface="Arial" pitchFamily="34" charset="0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board 2-14-08 ops review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8080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C0C0AA"/>
        </a:accent5>
        <a:accent6>
          <a:srgbClr val="B98A00"/>
        </a:accent6>
        <a:hlink>
          <a:srgbClr val="CC66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2">
        <a:dk1>
          <a:srgbClr val="660033"/>
        </a:dk1>
        <a:lt1>
          <a:srgbClr val="FFFFFF"/>
        </a:lt1>
        <a:dk2>
          <a:srgbClr val="B60009"/>
        </a:dk2>
        <a:lt2>
          <a:srgbClr val="B2B2B2"/>
        </a:lt2>
        <a:accent1>
          <a:srgbClr val="CCCC00"/>
        </a:accent1>
        <a:accent2>
          <a:srgbClr val="DE9ABC"/>
        </a:accent2>
        <a:accent3>
          <a:srgbClr val="FFFFFF"/>
        </a:accent3>
        <a:accent4>
          <a:srgbClr val="56002A"/>
        </a:accent4>
        <a:accent5>
          <a:srgbClr val="E2E2AA"/>
        </a:accent5>
        <a:accent6>
          <a:srgbClr val="C98BAA"/>
        </a:accent6>
        <a:hlink>
          <a:srgbClr val="FFAFA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80808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4">
        <a:dk1>
          <a:srgbClr val="2C2C42"/>
        </a:dk1>
        <a:lt1>
          <a:srgbClr val="FFFFCC"/>
        </a:lt1>
        <a:dk2>
          <a:srgbClr val="666699"/>
        </a:dk2>
        <a:lt2>
          <a:srgbClr val="FFCC00"/>
        </a:lt2>
        <a:accent1>
          <a:srgbClr val="FF9933"/>
        </a:accent1>
        <a:accent2>
          <a:srgbClr val="808000"/>
        </a:accent2>
        <a:accent3>
          <a:srgbClr val="B8B8CA"/>
        </a:accent3>
        <a:accent4>
          <a:srgbClr val="DADAAE"/>
        </a:accent4>
        <a:accent5>
          <a:srgbClr val="FFCAAD"/>
        </a:accent5>
        <a:accent6>
          <a:srgbClr val="737300"/>
        </a:accent6>
        <a:hlink>
          <a:srgbClr val="CC6600"/>
        </a:hlink>
        <a:folHlink>
          <a:srgbClr val="33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5">
        <a:dk1>
          <a:srgbClr val="50000F"/>
        </a:dk1>
        <a:lt1>
          <a:srgbClr val="FFCC00"/>
        </a:lt1>
        <a:dk2>
          <a:srgbClr val="800000"/>
        </a:dk2>
        <a:lt2>
          <a:srgbClr val="FFFFCC"/>
        </a:lt2>
        <a:accent1>
          <a:srgbClr val="808000"/>
        </a:accent1>
        <a:accent2>
          <a:srgbClr val="993366"/>
        </a:accent2>
        <a:accent3>
          <a:srgbClr val="C0AAAA"/>
        </a:accent3>
        <a:accent4>
          <a:srgbClr val="DAAE00"/>
        </a:accent4>
        <a:accent5>
          <a:srgbClr val="C0C0AA"/>
        </a:accent5>
        <a:accent6>
          <a:srgbClr val="8A2D5C"/>
        </a:accent6>
        <a:hlink>
          <a:srgbClr val="FF505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6">
        <a:dk1>
          <a:srgbClr val="333300"/>
        </a:dk1>
        <a:lt1>
          <a:srgbClr val="FFCC00"/>
        </a:lt1>
        <a:dk2>
          <a:srgbClr val="666633"/>
        </a:dk2>
        <a:lt2>
          <a:srgbClr val="FFFFCC"/>
        </a:lt2>
        <a:accent1>
          <a:srgbClr val="8F7401"/>
        </a:accent1>
        <a:accent2>
          <a:srgbClr val="CC6600"/>
        </a:accent2>
        <a:accent3>
          <a:srgbClr val="B8B8AD"/>
        </a:accent3>
        <a:accent4>
          <a:srgbClr val="DAAE00"/>
        </a:accent4>
        <a:accent5>
          <a:srgbClr val="C6BCAA"/>
        </a:accent5>
        <a:accent6>
          <a:srgbClr val="B95C00"/>
        </a:accent6>
        <a:hlink>
          <a:srgbClr val="666699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7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8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9696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9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AB9E7"/>
        </a:accent6>
        <a:hlink>
          <a:srgbClr val="9696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0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AB9E7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1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C0C0C0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AB9E7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2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C0C0C0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7373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3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C0C0C0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7373"/>
        </a:accent6>
        <a:hlink>
          <a:srgbClr val="6699FF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4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99C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007373"/>
        </a:accent6>
        <a:hlink>
          <a:srgbClr val="6699FF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5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6">
        <a:dk1>
          <a:srgbClr val="000000"/>
        </a:dk1>
        <a:lt1>
          <a:srgbClr val="FFFFFF"/>
        </a:lt1>
        <a:dk2>
          <a:srgbClr val="2D88B5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2" id="{B2ECE433-E4F8-4129-99D0-4E66960E6DAA}" vid="{4593240A-3A26-4FA8-9A31-151FB7187F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tt</Template>
  <TotalTime>5102</TotalTime>
  <Words>595</Words>
  <Application>Microsoft Office PowerPoint</Application>
  <PresentationFormat>와이드스크린</PresentationFormat>
  <Paragraphs>130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15</vt:i4>
      </vt:variant>
    </vt:vector>
  </HeadingPairs>
  <TitlesOfParts>
    <vt:vector size="34" baseType="lpstr">
      <vt:lpstr>HY헤드라인M</vt:lpstr>
      <vt:lpstr>굴림</vt:lpstr>
      <vt:lpstr>맑은 고딕</vt:lpstr>
      <vt:lpstr>Arial</vt:lpstr>
      <vt:lpstr>Arial Rounded MT Bold</vt:lpstr>
      <vt:lpstr>Book Antiqua</vt:lpstr>
      <vt:lpstr>Cambria Math</vt:lpstr>
      <vt:lpstr>Times New Roman</vt:lpstr>
      <vt:lpstr>Verdana</vt:lpstr>
      <vt:lpstr>Wingdings</vt:lpstr>
      <vt:lpstr>tt</vt:lpstr>
      <vt:lpstr>1_GF서식</vt:lpstr>
      <vt:lpstr>Office 테마</vt:lpstr>
      <vt:lpstr>1_Office 테마</vt:lpstr>
      <vt:lpstr>2_Office 테마</vt:lpstr>
      <vt:lpstr>4_Office 테마</vt:lpstr>
      <vt:lpstr>BI</vt:lpstr>
      <vt:lpstr>6_Office 테마</vt:lpstr>
      <vt:lpstr>t2</vt:lpstr>
      <vt:lpstr>Lab 2: Logic Gate  &lt;삼성 AI 전문가 교육과정&gt; 실습 서울대학교 바이오지능 연구실 (장병탁 교수) 최원석, 김윤성 2022.06.09</vt:lpstr>
      <vt:lpstr>Logic Gate Example</vt:lpstr>
      <vt:lpstr>Logic Gate Example</vt:lpstr>
      <vt:lpstr>Logic Gate Example</vt:lpstr>
      <vt:lpstr>Logic Gate Example</vt:lpstr>
      <vt:lpstr>Logic Gate Example</vt:lpstr>
      <vt:lpstr>Logic Gate Example</vt:lpstr>
      <vt:lpstr>Logic Gate Example</vt:lpstr>
      <vt:lpstr>Logic Gate Example</vt:lpstr>
      <vt:lpstr>Logic Gate Example</vt:lpstr>
      <vt:lpstr>Logic Gate Example</vt:lpstr>
      <vt:lpstr>Logic Gate Example</vt:lpstr>
      <vt:lpstr>Logic Gate Example</vt:lpstr>
      <vt:lpstr>Logic Gate Example</vt:lpstr>
      <vt:lpstr>Codes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</dc:creator>
  <cp:lastModifiedBy>원석</cp:lastModifiedBy>
  <cp:revision>379</cp:revision>
  <cp:lastPrinted>2017-08-21T06:06:43Z</cp:lastPrinted>
  <dcterms:created xsi:type="dcterms:W3CDTF">2015-02-23T05:17:01Z</dcterms:created>
  <dcterms:modified xsi:type="dcterms:W3CDTF">2022-06-05T14:17:56Z</dcterms:modified>
</cp:coreProperties>
</file>